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72" r:id="rId7"/>
    <p:sldId id="271" r:id="rId8"/>
    <p:sldId id="273" r:id="rId9"/>
    <p:sldId id="261" r:id="rId10"/>
    <p:sldId id="262" r:id="rId11"/>
    <p:sldId id="263" r:id="rId12"/>
    <p:sldId id="277" r:id="rId13"/>
    <p:sldId id="275" r:id="rId14"/>
    <p:sldId id="276" r:id="rId15"/>
    <p:sldId id="278" r:id="rId16"/>
    <p:sldId id="279" r:id="rId17"/>
    <p:sldId id="280" r:id="rId18"/>
    <p:sldId id="264" r:id="rId19"/>
    <p:sldId id="265" r:id="rId20"/>
    <p:sldId id="266" r:id="rId21"/>
    <p:sldId id="287" r:id="rId22"/>
    <p:sldId id="281" r:id="rId23"/>
    <p:sldId id="267" r:id="rId24"/>
    <p:sldId id="268" r:id="rId25"/>
    <p:sldId id="269" r:id="rId26"/>
    <p:sldId id="270" r:id="rId27"/>
    <p:sldId id="282" r:id="rId28"/>
    <p:sldId id="283" r:id="rId29"/>
    <p:sldId id="284" r:id="rId30"/>
    <p:sldId id="285" r:id="rId31"/>
    <p:sldId id="286" r:id="rId32"/>
    <p:sldId id="293" r:id="rId33"/>
    <p:sldId id="288" r:id="rId34"/>
    <p:sldId id="289" r:id="rId35"/>
    <p:sldId id="290" r:id="rId36"/>
    <p:sldId id="291" r:id="rId37"/>
    <p:sldId id="292" r:id="rId38"/>
    <p:sldId id="294" r:id="rId39"/>
    <p:sldId id="295" r:id="rId40"/>
    <p:sldId id="296" r:id="rId41"/>
    <p:sldId id="297" r:id="rId42"/>
    <p:sldId id="298" r:id="rId43"/>
    <p:sldId id="299" r:id="rId44"/>
    <p:sldId id="300" r:id="rId45"/>
    <p:sldId id="301" r:id="rId46"/>
    <p:sldId id="306" r:id="rId47"/>
    <p:sldId id="302" r:id="rId48"/>
    <p:sldId id="303" r:id="rId49"/>
    <p:sldId id="304" r:id="rId50"/>
    <p:sldId id="305"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8/30/2023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1742776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8/30/2023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369007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8/30/2023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2893385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8/30/2023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1405527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D75341-0533-4938-8859-3445B4F10D82}" type="datetimeFigureOut">
              <a:rPr lang="en-US" smtClean="0"/>
              <a:t>8/30/2023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15207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D75341-0533-4938-8859-3445B4F10D82}" type="datetimeFigureOut">
              <a:rPr lang="en-US" smtClean="0"/>
              <a:t>8/30/2023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137671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D75341-0533-4938-8859-3445B4F10D82}" type="datetimeFigureOut">
              <a:rPr lang="en-US" smtClean="0"/>
              <a:t>8/30/2023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1002785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D75341-0533-4938-8859-3445B4F10D82}" type="datetimeFigureOut">
              <a:rPr lang="en-US" smtClean="0"/>
              <a:t>8/30/2023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445607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D75341-0533-4938-8859-3445B4F10D82}" type="datetimeFigureOut">
              <a:rPr lang="en-US" smtClean="0"/>
              <a:t>8/30/2023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503550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D75341-0533-4938-8859-3445B4F10D82}" type="datetimeFigureOut">
              <a:rPr lang="en-US" smtClean="0"/>
              <a:t>8/30/2023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2663067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D75341-0533-4938-8859-3445B4F10D82}" type="datetimeFigureOut">
              <a:rPr lang="en-US" smtClean="0"/>
              <a:t>8/30/2023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953782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D75341-0533-4938-8859-3445B4F10D82}" type="datetimeFigureOut">
              <a:rPr lang="en-US" smtClean="0"/>
              <a:t>8/30/2023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1823E0-CB6C-415C-A046-24FCDB25AA06}" type="slidenum">
              <a:rPr lang="en-US" smtClean="0"/>
              <a:t>‹#›</a:t>
            </a:fld>
            <a:endParaRPr lang="en-US"/>
          </a:p>
        </p:txBody>
      </p:sp>
    </p:spTree>
    <p:extLst>
      <p:ext uri="{BB962C8B-B14F-4D97-AF65-F5344CB8AC3E}">
        <p14:creationId xmlns:p14="http://schemas.microsoft.com/office/powerpoint/2010/main" val="2902439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4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4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9" Type="http://schemas.openxmlformats.org/officeDocument/2006/relationships/image" Target="../media/image105.png"/></Relationships>
</file>

<file path=ppt/slides/_rels/slide44.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image" Target="../media/image106.png"/><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 Id="rId9" Type="http://schemas.openxmlformats.org/officeDocument/2006/relationships/image" Target="../media/image113.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4.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4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 Id="rId5" Type="http://schemas.openxmlformats.org/officeDocument/2006/relationships/image" Target="../media/image127.png"/><Relationship Id="rId4" Type="http://schemas.openxmlformats.org/officeDocument/2006/relationships/image" Target="../media/image12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2.xml"/><Relationship Id="rId4" Type="http://schemas.openxmlformats.org/officeDocument/2006/relationships/image" Target="../media/image146.png"/></Relationships>
</file>

<file path=ppt/slides/_rels/slide6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 Id="rId4" Type="http://schemas.openxmlformats.org/officeDocument/2006/relationships/image" Target="../media/image149.png"/></Relationships>
</file>

<file path=ppt/slides/_rels/slide65.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7178" y="263610"/>
            <a:ext cx="11508260" cy="4308389"/>
          </a:xfrm>
        </p:spPr>
        <p:txBody>
          <a:bodyPr>
            <a:normAutofit/>
          </a:bodyPr>
          <a:lstStyle/>
          <a:p>
            <a:r>
              <a:rPr lang="en-US" sz="5400" dirty="0">
                <a:latin typeface="Times New Roman" panose="02020603050405020304" pitchFamily="18" charset="0"/>
                <a:cs typeface="Times New Roman" panose="02020603050405020304" pitchFamily="18" charset="0"/>
              </a:rPr>
              <a:t>RADIOLOGY OF LUNGS AND </a:t>
            </a:r>
            <a:r>
              <a:rPr lang="en-US" sz="5400" dirty="0" smtClean="0">
                <a:latin typeface="Times New Roman" panose="02020603050405020304" pitchFamily="18" charset="0"/>
                <a:cs typeface="Times New Roman" panose="02020603050405020304" pitchFamily="18" charset="0"/>
              </a:rPr>
              <a:t>MEDIASTINUM</a:t>
            </a:r>
            <a:r>
              <a:rPr lang="sr-Latn-RS" sz="5400" smtClean="0">
                <a:latin typeface="Times New Roman" panose="02020603050405020304" pitchFamily="18" charset="0"/>
                <a:cs typeface="Times New Roman" panose="02020603050405020304" pitchFamily="18" charset="0"/>
              </a:rPr>
              <a:t/>
            </a:r>
            <a:br>
              <a:rPr lang="sr-Latn-RS" sz="5400" smtClean="0">
                <a:latin typeface="Times New Roman" panose="02020603050405020304" pitchFamily="18" charset="0"/>
                <a:cs typeface="Times New Roman" panose="02020603050405020304" pitchFamily="18" charset="0"/>
              </a:rPr>
            </a:br>
            <a:r>
              <a:rPr lang="sr-Latn-RS" sz="5400">
                <a:latin typeface="Times New Roman" panose="02020603050405020304" pitchFamily="18" charset="0"/>
                <a:cs typeface="Times New Roman" panose="02020603050405020304" pitchFamily="18" charset="0"/>
              </a:rPr>
              <a:t>1</a:t>
            </a:r>
            <a:r>
              <a:rPr lang="sr-Latn-RS" sz="5400" dirty="0" smtClean="0">
                <a:latin typeface="Times New Roman" panose="02020603050405020304" pitchFamily="18" charset="0"/>
                <a:cs typeface="Times New Roman" panose="02020603050405020304" pitchFamily="18" charset="0"/>
              </a:rPr>
              <a:t/>
            </a:r>
            <a:br>
              <a:rPr lang="sr-Latn-RS" sz="5400" dirty="0" smtClean="0">
                <a:latin typeface="Times New Roman" panose="02020603050405020304" pitchFamily="18" charset="0"/>
                <a:cs typeface="Times New Roman" panose="02020603050405020304" pitchFamily="18" charset="0"/>
              </a:rPr>
            </a:br>
            <a:r>
              <a:rPr lang="sr-Latn-RS" sz="5400" dirty="0" smtClean="0">
                <a:latin typeface="Times New Roman" panose="02020603050405020304" pitchFamily="18" charset="0"/>
                <a:cs typeface="Times New Roman" panose="02020603050405020304" pitchFamily="18" charset="0"/>
              </a:rPr>
              <a:t/>
            </a:r>
            <a:br>
              <a:rPr lang="sr-Latn-RS" sz="5400" dirty="0" smtClean="0">
                <a:latin typeface="Times New Roman" panose="02020603050405020304" pitchFamily="18" charset="0"/>
                <a:cs typeface="Times New Roman" panose="02020603050405020304" pitchFamily="18" charset="0"/>
              </a:rPr>
            </a:br>
            <a:r>
              <a:rPr lang="sr-Latn-RS" sz="4900" dirty="0" smtClean="0">
                <a:latin typeface="Times New Roman" panose="02020603050405020304" pitchFamily="18" charset="0"/>
                <a:cs typeface="Times New Roman" panose="02020603050405020304" pitchFamily="18" charset="0"/>
              </a:rPr>
              <a:t>Prof. dr Radiša Vojinović</a:t>
            </a:r>
            <a:r>
              <a:rPr lang="en-US" sz="4900" dirty="0" smtClean="0">
                <a:latin typeface="Times New Roman" panose="02020603050405020304" pitchFamily="18" charset="0"/>
                <a:cs typeface="Times New Roman" panose="02020603050405020304" pitchFamily="18" charset="0"/>
              </a:rPr>
              <a:t> </a:t>
            </a:r>
            <a:endParaRPr lang="en-US" sz="49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87178" y="4827372"/>
            <a:ext cx="11508260" cy="1853513"/>
          </a:xfrm>
        </p:spPr>
        <p:txBody>
          <a:bodyPr>
            <a:normAutofit/>
          </a:bodyPr>
          <a:lstStyle/>
          <a:p>
            <a:pPr lvl="0" algn="l"/>
            <a:r>
              <a:rPr lang="sr-Latn-RS" sz="3600" dirty="0">
                <a:solidFill>
                  <a:prstClr val="black"/>
                </a:solidFill>
                <a:latin typeface="Times New Roman" panose="02020603050405020304" pitchFamily="18" charset="0"/>
                <a:cs typeface="Times New Roman" panose="02020603050405020304" pitchFamily="18" charset="0"/>
              </a:rPr>
              <a:t>University </a:t>
            </a:r>
            <a:r>
              <a:rPr lang="sr-Latn-RS" sz="3600" dirty="0" err="1">
                <a:solidFill>
                  <a:prstClr val="black"/>
                </a:solidFill>
                <a:latin typeface="Times New Roman" panose="02020603050405020304" pitchFamily="18" charset="0"/>
                <a:cs typeface="Times New Roman" panose="02020603050405020304" pitchFamily="18" charset="0"/>
              </a:rPr>
              <a:t>of</a:t>
            </a:r>
            <a:r>
              <a:rPr lang="sr-Latn-RS" sz="3600" dirty="0">
                <a:solidFill>
                  <a:prstClr val="black"/>
                </a:solidFill>
                <a:latin typeface="Times New Roman" panose="02020603050405020304" pitchFamily="18" charset="0"/>
                <a:cs typeface="Times New Roman" panose="02020603050405020304" pitchFamily="18" charset="0"/>
              </a:rPr>
              <a:t> Kragujevac</a:t>
            </a:r>
          </a:p>
          <a:p>
            <a:pPr lvl="0" algn="l"/>
            <a:r>
              <a:rPr lang="sr-Latn-RS" sz="3600" dirty="0" err="1">
                <a:solidFill>
                  <a:prstClr val="black"/>
                </a:solidFill>
                <a:latin typeface="Times New Roman" panose="02020603050405020304" pitchFamily="18" charset="0"/>
                <a:cs typeface="Times New Roman" panose="02020603050405020304" pitchFamily="18" charset="0"/>
              </a:rPr>
              <a:t>Faculty</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of</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Medical</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Sciences</a:t>
            </a:r>
            <a:endParaRPr lang="sr-Latn-RS" sz="3600" dirty="0">
              <a:solidFill>
                <a:prstClr val="black"/>
              </a:solidFill>
              <a:latin typeface="Times New Roman" panose="02020603050405020304" pitchFamily="18" charset="0"/>
              <a:cs typeface="Times New Roman" panose="02020603050405020304" pitchFamily="18" charset="0"/>
            </a:endParaRPr>
          </a:p>
          <a:p>
            <a:pPr lvl="0" algn="l"/>
            <a:r>
              <a:rPr lang="sr-Latn-RS" sz="3600" dirty="0">
                <a:solidFill>
                  <a:prstClr val="black"/>
                </a:solidFill>
                <a:latin typeface="Times New Roman" panose="02020603050405020304" pitchFamily="18" charset="0"/>
                <a:cs typeface="Times New Roman" panose="02020603050405020304" pitchFamily="18" charset="0"/>
              </a:rPr>
              <a:t>Department </a:t>
            </a:r>
            <a:r>
              <a:rPr lang="sr-Latn-RS" sz="3600" dirty="0" err="1">
                <a:solidFill>
                  <a:prstClr val="black"/>
                </a:solidFill>
                <a:latin typeface="Times New Roman" panose="02020603050405020304" pitchFamily="18" charset="0"/>
                <a:cs typeface="Times New Roman" panose="02020603050405020304" pitchFamily="18" charset="0"/>
              </a:rPr>
              <a:t>of</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Radiology</a:t>
            </a:r>
            <a:endParaRPr lang="en-US" sz="3600" dirty="0">
              <a:solidFill>
                <a:prstClr val="black"/>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39303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43913"/>
          </a:xfrm>
        </p:spPr>
        <p:txBody>
          <a:bodyPr/>
          <a:lstStyle/>
          <a:p>
            <a:r>
              <a:rPr lang="en-US" dirty="0"/>
              <a:t>Indications for CT of the Chest</a:t>
            </a:r>
          </a:p>
        </p:txBody>
      </p:sp>
      <p:sp>
        <p:nvSpPr>
          <p:cNvPr id="3" name="Content Placeholder 2"/>
          <p:cNvSpPr>
            <a:spLocks noGrp="1"/>
          </p:cNvSpPr>
          <p:nvPr>
            <p:ph idx="1"/>
          </p:nvPr>
        </p:nvSpPr>
        <p:spPr>
          <a:xfrm>
            <a:off x="838200" y="1573428"/>
            <a:ext cx="10515600" cy="4926226"/>
          </a:xfrm>
        </p:spPr>
        <p:txBody>
          <a:bodyPr/>
          <a:lstStyle/>
          <a:p>
            <a:r>
              <a:rPr lang="en-US" dirty="0"/>
              <a:t>In the Acute Setting </a:t>
            </a:r>
            <a:endParaRPr lang="sr-Latn-RS" dirty="0" smtClean="0"/>
          </a:p>
          <a:p>
            <a:pPr marL="0" indent="0">
              <a:buNone/>
            </a:pPr>
            <a:r>
              <a:rPr lang="sr-Latn-RS" dirty="0" smtClean="0"/>
              <a:t>	</a:t>
            </a:r>
            <a:r>
              <a:rPr lang="en-US" dirty="0" smtClean="0"/>
              <a:t>• </a:t>
            </a:r>
            <a:r>
              <a:rPr lang="en-US" dirty="0"/>
              <a:t>Chest </a:t>
            </a:r>
            <a:r>
              <a:rPr lang="en-US" dirty="0" smtClean="0"/>
              <a:t>trauma</a:t>
            </a:r>
            <a:endParaRPr lang="sr-Latn-RS" dirty="0" smtClean="0"/>
          </a:p>
          <a:p>
            <a:pPr marL="0" indent="0">
              <a:buNone/>
            </a:pPr>
            <a:r>
              <a:rPr lang="sr-Latn-RS" dirty="0"/>
              <a:t>	</a:t>
            </a:r>
            <a:r>
              <a:rPr lang="en-US" dirty="0" smtClean="0"/>
              <a:t>• </a:t>
            </a:r>
            <a:r>
              <a:rPr lang="en-US" dirty="0"/>
              <a:t>Evaluation of acute aortic syndromes (dissection, transection</a:t>
            </a:r>
            <a:r>
              <a:rPr lang="en-US" dirty="0" smtClean="0"/>
              <a:t>)</a:t>
            </a:r>
            <a:endParaRPr lang="sr-Latn-RS" dirty="0" smtClean="0"/>
          </a:p>
          <a:p>
            <a:pPr marL="0" indent="0">
              <a:buNone/>
            </a:pPr>
            <a:r>
              <a:rPr lang="sr-Latn-RS" dirty="0"/>
              <a:t>	</a:t>
            </a:r>
            <a:r>
              <a:rPr lang="en-US" dirty="0" smtClean="0"/>
              <a:t>• </a:t>
            </a:r>
            <a:r>
              <a:rPr lang="en-US" dirty="0"/>
              <a:t>Demonstration of pulmonary embolism </a:t>
            </a:r>
            <a:endParaRPr lang="sr-Latn-RS" dirty="0" smtClean="0"/>
          </a:p>
          <a:p>
            <a:pPr marL="0" indent="0">
              <a:buNone/>
            </a:pPr>
            <a:r>
              <a:rPr lang="sr-Latn-RS" dirty="0"/>
              <a:t>	</a:t>
            </a:r>
            <a:r>
              <a:rPr lang="en-US" dirty="0" smtClean="0"/>
              <a:t>• </a:t>
            </a:r>
            <a:r>
              <a:rPr lang="en-US" dirty="0"/>
              <a:t>Identification of complications after thoracic surgery </a:t>
            </a:r>
            <a:r>
              <a:rPr lang="sr-Latn-RS" dirty="0" smtClean="0"/>
              <a:t>	 		</a:t>
            </a:r>
            <a:r>
              <a:rPr lang="en-US" dirty="0" smtClean="0"/>
              <a:t>(</a:t>
            </a:r>
            <a:r>
              <a:rPr lang="en-US" dirty="0"/>
              <a:t>mediastinal </a:t>
            </a:r>
            <a:r>
              <a:rPr lang="en-US" dirty="0" err="1"/>
              <a:t>haematomas</a:t>
            </a:r>
            <a:r>
              <a:rPr lang="en-US" dirty="0"/>
              <a:t>, complex pleural collections</a:t>
            </a:r>
            <a:r>
              <a:rPr lang="en-US" dirty="0" smtClean="0"/>
              <a:t>)</a:t>
            </a:r>
            <a:endParaRPr lang="sr-Latn-RS" dirty="0" smtClean="0"/>
          </a:p>
          <a:p>
            <a:endParaRPr lang="en-US" dirty="0"/>
          </a:p>
        </p:txBody>
      </p:sp>
    </p:spTree>
    <p:extLst>
      <p:ext uri="{BB962C8B-B14F-4D97-AF65-F5344CB8AC3E}">
        <p14:creationId xmlns:p14="http://schemas.microsoft.com/office/powerpoint/2010/main" val="801195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4"/>
            <a:ext cx="10515600" cy="1070918"/>
          </a:xfrm>
        </p:spPr>
        <p:txBody>
          <a:bodyPr/>
          <a:lstStyle/>
          <a:p>
            <a:r>
              <a:rPr lang="en-US" dirty="0"/>
              <a:t>Indications for CT of the Chest</a:t>
            </a:r>
          </a:p>
        </p:txBody>
      </p:sp>
      <p:sp>
        <p:nvSpPr>
          <p:cNvPr id="3" name="Content Placeholder 2"/>
          <p:cNvSpPr>
            <a:spLocks noGrp="1"/>
          </p:cNvSpPr>
          <p:nvPr>
            <p:ph idx="1"/>
          </p:nvPr>
        </p:nvSpPr>
        <p:spPr>
          <a:xfrm>
            <a:off x="838200" y="1383957"/>
            <a:ext cx="10515600" cy="5214551"/>
          </a:xfrm>
        </p:spPr>
        <p:txBody>
          <a:bodyPr/>
          <a:lstStyle/>
          <a:p>
            <a:r>
              <a:rPr lang="en-US" dirty="0"/>
              <a:t>In the Non-Acute </a:t>
            </a:r>
            <a:r>
              <a:rPr lang="en-US" dirty="0" smtClean="0"/>
              <a:t>Setting</a:t>
            </a:r>
            <a:endParaRPr lang="sr-Latn-RS" dirty="0" smtClean="0"/>
          </a:p>
          <a:p>
            <a:pPr lvl="1"/>
            <a:r>
              <a:rPr lang="en-US" dirty="0"/>
              <a:t>Evaluation of nodules, </a:t>
            </a:r>
            <a:r>
              <a:rPr lang="en-US" dirty="0" err="1"/>
              <a:t>hilar</a:t>
            </a:r>
            <a:r>
              <a:rPr lang="en-US" dirty="0"/>
              <a:t> or mediastinal masses identified on a chest radiograph </a:t>
            </a:r>
            <a:endParaRPr lang="sr-Latn-RS" dirty="0" smtClean="0"/>
          </a:p>
          <a:p>
            <a:pPr lvl="1"/>
            <a:r>
              <a:rPr lang="en-US" dirty="0" smtClean="0"/>
              <a:t>Lung </a:t>
            </a:r>
            <a:r>
              <a:rPr lang="en-US" dirty="0"/>
              <a:t>cancer diagnosis and staging </a:t>
            </a:r>
            <a:endParaRPr lang="sr-Latn-RS" dirty="0" smtClean="0"/>
          </a:p>
          <a:p>
            <a:pPr lvl="1"/>
            <a:r>
              <a:rPr lang="en-US" dirty="0" smtClean="0"/>
              <a:t>Detection </a:t>
            </a:r>
            <a:r>
              <a:rPr lang="en-US" dirty="0"/>
              <a:t>of pulmonary metastases from known </a:t>
            </a:r>
            <a:r>
              <a:rPr lang="en-US" dirty="0" err="1"/>
              <a:t>extrathoracic</a:t>
            </a:r>
            <a:r>
              <a:rPr lang="en-US" dirty="0"/>
              <a:t> malignancy </a:t>
            </a:r>
            <a:endParaRPr lang="sr-Latn-RS" dirty="0" smtClean="0"/>
          </a:p>
          <a:p>
            <a:pPr lvl="1"/>
            <a:r>
              <a:rPr lang="en-US" dirty="0" smtClean="0"/>
              <a:t>Characterization </a:t>
            </a:r>
            <a:r>
              <a:rPr lang="en-US" dirty="0"/>
              <a:t>of interstitial lung disease </a:t>
            </a:r>
            <a:endParaRPr lang="sr-Latn-RS" dirty="0" smtClean="0"/>
          </a:p>
          <a:p>
            <a:pPr lvl="1"/>
            <a:r>
              <a:rPr lang="en-US" dirty="0" smtClean="0"/>
              <a:t>Identification </a:t>
            </a:r>
            <a:r>
              <a:rPr lang="en-US" dirty="0"/>
              <a:t>of bronchiectasis/small airways disease </a:t>
            </a:r>
            <a:endParaRPr lang="sr-Latn-RS" dirty="0" smtClean="0"/>
          </a:p>
          <a:p>
            <a:pPr lvl="1"/>
            <a:r>
              <a:rPr lang="en-US" dirty="0" smtClean="0"/>
              <a:t>Emphysema </a:t>
            </a:r>
            <a:r>
              <a:rPr lang="en-US" dirty="0"/>
              <a:t>quantification and preoperative evaluation for lung volume reduction surgery </a:t>
            </a:r>
            <a:endParaRPr lang="sr-Latn-RS" dirty="0" smtClean="0"/>
          </a:p>
          <a:p>
            <a:pPr lvl="1"/>
            <a:r>
              <a:rPr lang="en-US" dirty="0" smtClean="0"/>
              <a:t>Preoperative </a:t>
            </a:r>
            <a:r>
              <a:rPr lang="en-US" dirty="0"/>
              <a:t>evaluation of thoracic cage deformities </a:t>
            </a:r>
            <a:endParaRPr lang="sr-Latn-RS" dirty="0" smtClean="0"/>
          </a:p>
          <a:p>
            <a:pPr lvl="1"/>
            <a:r>
              <a:rPr lang="en-US" dirty="0" smtClean="0"/>
              <a:t>Assessment </a:t>
            </a:r>
            <a:r>
              <a:rPr lang="en-US" dirty="0"/>
              <a:t>of congenital anomalies of the thoracic great vessels </a:t>
            </a:r>
            <a:endParaRPr lang="sr-Latn-RS" dirty="0" smtClean="0"/>
          </a:p>
          <a:p>
            <a:pPr lvl="1"/>
            <a:r>
              <a:rPr lang="en-US" dirty="0" smtClean="0"/>
              <a:t>Coronary </a:t>
            </a:r>
            <a:r>
              <a:rPr lang="en-US" dirty="0"/>
              <a:t>calcium scoring and CT coronary angiography</a:t>
            </a:r>
            <a:endParaRPr lang="sr-Latn-RS" dirty="0"/>
          </a:p>
          <a:p>
            <a:endParaRPr lang="en-US" dirty="0"/>
          </a:p>
        </p:txBody>
      </p:sp>
    </p:spTree>
    <p:extLst>
      <p:ext uri="{BB962C8B-B14F-4D97-AF65-F5344CB8AC3E}">
        <p14:creationId xmlns:p14="http://schemas.microsoft.com/office/powerpoint/2010/main" val="4035014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5211729" y="1128584"/>
            <a:ext cx="6980271" cy="5702291"/>
          </a:xfrm>
          <a:prstGeom prst="rect">
            <a:avLst/>
          </a:prstGeom>
        </p:spPr>
      </p:pic>
      <p:sp>
        <p:nvSpPr>
          <p:cNvPr id="5" name="Rectangle 12"/>
          <p:cNvSpPr txBox="1">
            <a:spLocks noChangeArrowheads="1"/>
          </p:cNvSpPr>
          <p:nvPr/>
        </p:nvSpPr>
        <p:spPr>
          <a:xfrm>
            <a:off x="271850" y="1339716"/>
            <a:ext cx="4101680" cy="528002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buClr>
                <a:srgbClr val="FFFF00"/>
              </a:buClr>
            </a:pPr>
            <a:r>
              <a:rPr lang="hr-HR" altLang="en-US" dirty="0" smtClean="0"/>
              <a:t>Signature: name, date of examination, R (right) / L (left)</a:t>
            </a:r>
          </a:p>
          <a:p>
            <a:pPr>
              <a:lnSpc>
                <a:spcPct val="110000"/>
              </a:lnSpc>
              <a:buClr>
                <a:srgbClr val="FFFF00"/>
              </a:buClr>
            </a:pPr>
            <a:r>
              <a:rPr lang="hr-HR" altLang="en-US" dirty="0" smtClean="0"/>
              <a:t>How </a:t>
            </a:r>
            <a:r>
              <a:rPr lang="hr-HR" altLang="en-US" dirty="0"/>
              <a:t>the patient </a:t>
            </a:r>
            <a:r>
              <a:rPr lang="hr-HR" altLang="en-US" dirty="0" smtClean="0"/>
              <a:t>stands: PA, AP, lateral view</a:t>
            </a:r>
          </a:p>
          <a:p>
            <a:pPr>
              <a:lnSpc>
                <a:spcPct val="110000"/>
              </a:lnSpc>
              <a:buClr>
                <a:srgbClr val="FFFF00"/>
              </a:buClr>
            </a:pPr>
            <a:r>
              <a:rPr lang="hr-HR" altLang="en-US" dirty="0"/>
              <a:t>Exposure:</a:t>
            </a:r>
            <a:endParaRPr lang="hr-HR" altLang="en-US" dirty="0" smtClean="0"/>
          </a:p>
          <a:p>
            <a:pPr lvl="1">
              <a:lnSpc>
                <a:spcPct val="110000"/>
              </a:lnSpc>
              <a:buClr>
                <a:srgbClr val="FFFF00"/>
              </a:buClr>
              <a:buSzPct val="130000"/>
              <a:buFontTx/>
              <a:buNone/>
            </a:pPr>
            <a:r>
              <a:rPr lang="hr-HR" altLang="en-US" dirty="0" smtClean="0"/>
              <a:t>Trahea: Th V-VI</a:t>
            </a:r>
          </a:p>
          <a:p>
            <a:pPr>
              <a:lnSpc>
                <a:spcPct val="110000"/>
              </a:lnSpc>
              <a:buClr>
                <a:srgbClr val="FFFF00"/>
              </a:buClr>
            </a:pPr>
            <a:r>
              <a:rPr lang="hr-HR" altLang="en-US" dirty="0"/>
              <a:t>Hard / soft </a:t>
            </a:r>
            <a:r>
              <a:rPr lang="hr-HR" altLang="en-US" dirty="0" smtClean="0"/>
              <a:t>radiography</a:t>
            </a:r>
          </a:p>
          <a:p>
            <a:pPr>
              <a:lnSpc>
                <a:spcPct val="110000"/>
              </a:lnSpc>
              <a:buClr>
                <a:srgbClr val="FFFF00"/>
              </a:buClr>
            </a:pPr>
            <a:r>
              <a:rPr lang="en-US" altLang="en-US" dirty="0"/>
              <a:t>breathing </a:t>
            </a:r>
            <a:r>
              <a:rPr lang="en-US" altLang="en-US" dirty="0" smtClean="0"/>
              <a:t>phase</a:t>
            </a:r>
            <a:r>
              <a:rPr lang="sr-Latn-RS" altLang="en-US" dirty="0" smtClean="0"/>
              <a:t>:</a:t>
            </a:r>
            <a:r>
              <a:rPr lang="en-US" altLang="en-US" dirty="0" smtClean="0"/>
              <a:t> </a:t>
            </a:r>
            <a:r>
              <a:rPr lang="en-US" altLang="en-US" dirty="0" err="1"/>
              <a:t>inspirium</a:t>
            </a:r>
            <a:r>
              <a:rPr lang="en-US" altLang="en-US" dirty="0"/>
              <a:t> / expirium</a:t>
            </a:r>
            <a:endParaRPr lang="en-US" altLang="en-US" dirty="0" smtClean="0"/>
          </a:p>
        </p:txBody>
      </p:sp>
      <p:sp>
        <p:nvSpPr>
          <p:cNvPr id="6" name="Text Box 30"/>
          <p:cNvSpPr txBox="1">
            <a:spLocks noChangeArrowheads="1"/>
          </p:cNvSpPr>
          <p:nvPr/>
        </p:nvSpPr>
        <p:spPr bwMode="auto">
          <a:xfrm>
            <a:off x="11244649" y="1339715"/>
            <a:ext cx="60136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SzTx/>
              <a:buFontTx/>
              <a:buNone/>
            </a:pPr>
            <a:r>
              <a:rPr lang="en-US" altLang="en-US" sz="2800" dirty="0"/>
              <a:t>L</a:t>
            </a:r>
          </a:p>
        </p:txBody>
      </p:sp>
    </p:spTree>
    <p:extLst>
      <p:ext uri="{BB962C8B-B14F-4D97-AF65-F5344CB8AC3E}">
        <p14:creationId xmlns:p14="http://schemas.microsoft.com/office/powerpoint/2010/main" val="39908383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2379"/>
            <a:ext cx="10515600" cy="1276864"/>
          </a:xfrm>
        </p:spPr>
        <p:txBody>
          <a:bodyPr>
            <a:normAutofit fontScale="90000"/>
          </a:bodyPr>
          <a:lstStyle/>
          <a:p>
            <a:pPr algn="ctr"/>
            <a:r>
              <a:rPr lang="sr-Latn-RS" dirty="0" smtClean="0"/>
              <a:t>H</a:t>
            </a:r>
            <a:r>
              <a:rPr lang="en-US" dirty="0" err="1" smtClean="0"/>
              <a:t>ow</a:t>
            </a:r>
            <a:r>
              <a:rPr lang="en-US" dirty="0" smtClean="0"/>
              <a:t> </a:t>
            </a:r>
            <a:r>
              <a:rPr lang="en-US" dirty="0"/>
              <a:t>we know that radiography is of technical </a:t>
            </a:r>
            <a:r>
              <a:rPr lang="en-US" dirty="0" smtClean="0"/>
              <a:t>quality</a:t>
            </a:r>
            <a:r>
              <a:rPr lang="sr-Latn-RS" dirty="0" smtClean="0"/>
              <a:t>?</a:t>
            </a:r>
            <a:endParaRPr lang="en-US" dirty="0"/>
          </a:p>
        </p:txBody>
      </p:sp>
      <p:sp>
        <p:nvSpPr>
          <p:cNvPr id="3" name="Content Placeholder 2"/>
          <p:cNvSpPr>
            <a:spLocks noGrp="1"/>
          </p:cNvSpPr>
          <p:nvPr>
            <p:ph idx="1"/>
          </p:nvPr>
        </p:nvSpPr>
        <p:spPr>
          <a:xfrm>
            <a:off x="838200" y="1425146"/>
            <a:ext cx="10515600" cy="5263978"/>
          </a:xfrm>
        </p:spPr>
        <p:txBody>
          <a:bodyPr>
            <a:normAutofit lnSpcReduction="10000"/>
          </a:bodyPr>
          <a:lstStyle/>
          <a:p>
            <a:r>
              <a:rPr lang="en-US" b="1" dirty="0"/>
              <a:t>X-ray </a:t>
            </a:r>
            <a:r>
              <a:rPr lang="en-US" b="1" dirty="0" smtClean="0"/>
              <a:t>penetration</a:t>
            </a:r>
            <a:r>
              <a:rPr lang="sr-Latn-RS" b="1" dirty="0" smtClean="0"/>
              <a:t> </a:t>
            </a:r>
            <a:r>
              <a:rPr lang="sr-Latn-RS" dirty="0" smtClean="0"/>
              <a:t>- </a:t>
            </a:r>
            <a:r>
              <a:rPr lang="en-US" dirty="0"/>
              <a:t>the first 3-4 intervertebral spaces on the thoracic spine are clearly visible, but the others are </a:t>
            </a:r>
            <a:r>
              <a:rPr lang="en-US" dirty="0" smtClean="0"/>
              <a:t>not </a:t>
            </a:r>
            <a:endParaRPr lang="sr-Latn-RS" dirty="0" smtClean="0"/>
          </a:p>
          <a:p>
            <a:r>
              <a:rPr lang="sr-Latn-RS" b="1" dirty="0"/>
              <a:t>P</a:t>
            </a:r>
            <a:r>
              <a:rPr lang="en-US" b="1" dirty="0" err="1" smtClean="0"/>
              <a:t>atient</a:t>
            </a:r>
            <a:r>
              <a:rPr lang="en-US" b="1" dirty="0" smtClean="0"/>
              <a:t> rotation</a:t>
            </a:r>
            <a:r>
              <a:rPr lang="sr-Latn-RS" b="1" dirty="0"/>
              <a:t> </a:t>
            </a:r>
            <a:r>
              <a:rPr lang="sr-Latn-RS" dirty="0" smtClean="0"/>
              <a:t>- </a:t>
            </a:r>
            <a:r>
              <a:rPr lang="en-US" dirty="0"/>
              <a:t>it is evaluated based on the symmetrical distance of both </a:t>
            </a:r>
            <a:r>
              <a:rPr lang="en-US" dirty="0" err="1"/>
              <a:t>sternoclavicular</a:t>
            </a:r>
            <a:r>
              <a:rPr lang="en-US" dirty="0"/>
              <a:t> joints from the midline drawn through the spinous </a:t>
            </a:r>
            <a:r>
              <a:rPr lang="en-US" dirty="0" smtClean="0"/>
              <a:t>processes</a:t>
            </a:r>
            <a:r>
              <a:rPr lang="sr-Latn-RS" dirty="0" smtClean="0"/>
              <a:t> (r</a:t>
            </a:r>
            <a:r>
              <a:rPr lang="en-US" dirty="0" err="1" smtClean="0"/>
              <a:t>otation</a:t>
            </a:r>
            <a:r>
              <a:rPr lang="en-US" dirty="0" smtClean="0"/>
              <a:t> </a:t>
            </a:r>
            <a:r>
              <a:rPr lang="en-US" dirty="0"/>
              <a:t>of the patient during the acquisition is undesirable, as it disturbs the anatomical relationships in the chest and can lead to </a:t>
            </a:r>
            <a:r>
              <a:rPr lang="en-US" dirty="0" smtClean="0"/>
              <a:t>misinterpretation</a:t>
            </a:r>
            <a:r>
              <a:rPr lang="sr-Latn-RS" dirty="0" smtClean="0"/>
              <a:t>)</a:t>
            </a:r>
          </a:p>
          <a:p>
            <a:r>
              <a:rPr lang="sr-Latn-RS" b="1" dirty="0"/>
              <a:t>I</a:t>
            </a:r>
            <a:r>
              <a:rPr lang="en-US" b="1" dirty="0" err="1" smtClean="0"/>
              <a:t>nspiration</a:t>
            </a:r>
            <a:r>
              <a:rPr lang="en-US" b="1" dirty="0" smtClean="0"/>
              <a:t> </a:t>
            </a:r>
            <a:r>
              <a:rPr lang="en-US" b="1" dirty="0"/>
              <a:t>during </a:t>
            </a:r>
            <a:r>
              <a:rPr lang="en-US" b="1" dirty="0" smtClean="0"/>
              <a:t>acquisition</a:t>
            </a:r>
            <a:r>
              <a:rPr lang="sr-Latn-RS" b="1" dirty="0" smtClean="0"/>
              <a:t> </a:t>
            </a:r>
            <a:r>
              <a:rPr lang="sr-Latn-RS" dirty="0" smtClean="0"/>
              <a:t>- i</a:t>
            </a:r>
            <a:r>
              <a:rPr lang="en-US" dirty="0" smtClean="0"/>
              <a:t>f </a:t>
            </a:r>
            <a:r>
              <a:rPr lang="en-US" dirty="0"/>
              <a:t>the patient has taken a good breath, the top of the right </a:t>
            </a:r>
            <a:r>
              <a:rPr lang="en-US" dirty="0" err="1"/>
              <a:t>hemidiaphragm</a:t>
            </a:r>
            <a:r>
              <a:rPr lang="en-US" dirty="0"/>
              <a:t> should be below the posterior edge of the 10th rib </a:t>
            </a:r>
            <a:endParaRPr lang="sr-Latn-RS" dirty="0" smtClean="0"/>
          </a:p>
          <a:p>
            <a:r>
              <a:rPr lang="sr-Latn-RS" b="1" dirty="0"/>
              <a:t>P</a:t>
            </a:r>
            <a:r>
              <a:rPr lang="en-US" b="1" dirty="0" err="1" smtClean="0"/>
              <a:t>atient</a:t>
            </a:r>
            <a:r>
              <a:rPr lang="en-US" b="1" dirty="0" smtClean="0"/>
              <a:t> movements</a:t>
            </a:r>
            <a:r>
              <a:rPr lang="sr-Latn-RS" b="1" dirty="0"/>
              <a:t> </a:t>
            </a:r>
            <a:r>
              <a:rPr lang="sr-Latn-RS" b="1" dirty="0" err="1"/>
              <a:t>during</a:t>
            </a:r>
            <a:r>
              <a:rPr lang="sr-Latn-RS" b="1" dirty="0"/>
              <a:t> </a:t>
            </a:r>
            <a:r>
              <a:rPr lang="sr-Latn-RS" b="1" dirty="0" err="1"/>
              <a:t>the</a:t>
            </a:r>
            <a:r>
              <a:rPr lang="sr-Latn-RS" b="1" dirty="0"/>
              <a:t> </a:t>
            </a:r>
            <a:r>
              <a:rPr lang="sr-Latn-RS" b="1" dirty="0" err="1" smtClean="0"/>
              <a:t>acquisition</a:t>
            </a:r>
            <a:r>
              <a:rPr lang="sr-Latn-RS" b="1" dirty="0" smtClean="0"/>
              <a:t> </a:t>
            </a:r>
            <a:r>
              <a:rPr lang="sr-Latn-RS" dirty="0" smtClean="0"/>
              <a:t>- </a:t>
            </a:r>
            <a:r>
              <a:rPr lang="en-US" dirty="0"/>
              <a:t>If the patient was breathing during the acquisition, it is best seen by the contours of the diaphragm, which in this case are not </a:t>
            </a:r>
            <a:r>
              <a:rPr lang="en-US" dirty="0" smtClean="0"/>
              <a:t>sharp</a:t>
            </a:r>
            <a:endParaRPr lang="en-US" dirty="0"/>
          </a:p>
        </p:txBody>
      </p:sp>
    </p:spTree>
    <p:extLst>
      <p:ext uri="{BB962C8B-B14F-4D97-AF65-F5344CB8AC3E}">
        <p14:creationId xmlns:p14="http://schemas.microsoft.com/office/powerpoint/2010/main" val="1887658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02724"/>
          </a:xfrm>
        </p:spPr>
        <p:txBody>
          <a:bodyPr>
            <a:normAutofit/>
          </a:bodyPr>
          <a:lstStyle/>
          <a:p>
            <a:r>
              <a:rPr lang="en-US" dirty="0"/>
              <a:t>X-ray </a:t>
            </a:r>
            <a:r>
              <a:rPr lang="en-US" dirty="0" smtClean="0"/>
              <a:t>penetration</a:t>
            </a:r>
            <a:endParaRPr lang="en-US" dirty="0"/>
          </a:p>
        </p:txBody>
      </p:sp>
      <p:sp>
        <p:nvSpPr>
          <p:cNvPr id="3" name="Content Placeholder 2"/>
          <p:cNvSpPr>
            <a:spLocks noGrp="1"/>
          </p:cNvSpPr>
          <p:nvPr>
            <p:ph idx="1"/>
          </p:nvPr>
        </p:nvSpPr>
        <p:spPr>
          <a:xfrm>
            <a:off x="838200" y="1499286"/>
            <a:ext cx="10515600" cy="5074509"/>
          </a:xfrm>
        </p:spPr>
        <p:txBody>
          <a:bodyPr/>
          <a:lstStyle/>
          <a:p>
            <a:endParaRPr lang="sr-Latn-RS" dirty="0" smtClean="0"/>
          </a:p>
          <a:p>
            <a:pPr marL="0" indent="0">
              <a:buNone/>
            </a:pPr>
            <a:r>
              <a:rPr lang="sr-Latn-RS" dirty="0" smtClean="0"/>
              <a:t>      </a:t>
            </a:r>
            <a:r>
              <a:rPr lang="sr-Latn-RS" dirty="0" err="1" smtClean="0"/>
              <a:t>underexposed</a:t>
            </a:r>
            <a:r>
              <a:rPr lang="sr-Latn-RS" dirty="0" smtClean="0"/>
              <a:t> </a:t>
            </a:r>
            <a:r>
              <a:rPr lang="sr-Latn-RS" dirty="0"/>
              <a:t>radiography                 </a:t>
            </a:r>
            <a:r>
              <a:rPr lang="sr-Latn-RS" dirty="0" smtClean="0"/>
              <a:t>   </a:t>
            </a:r>
            <a:r>
              <a:rPr lang="sr-Latn-RS" dirty="0" err="1" smtClean="0"/>
              <a:t>overexposed</a:t>
            </a:r>
            <a:r>
              <a:rPr lang="sr-Latn-RS" dirty="0" smtClean="0"/>
              <a:t> </a:t>
            </a:r>
            <a:r>
              <a:rPr lang="sr-Latn-RS" dirty="0"/>
              <a:t>radiography</a:t>
            </a:r>
          </a:p>
          <a:p>
            <a:endParaRPr lang="en-US" dirty="0"/>
          </a:p>
        </p:txBody>
      </p:sp>
      <p:pic>
        <p:nvPicPr>
          <p:cNvPr id="4" name="Picture 3"/>
          <p:cNvPicPr>
            <a:picLocks noChangeAspect="1"/>
          </p:cNvPicPr>
          <p:nvPr/>
        </p:nvPicPr>
        <p:blipFill>
          <a:blip r:embed="rId2"/>
          <a:stretch>
            <a:fillRect/>
          </a:stretch>
        </p:blipFill>
        <p:spPr>
          <a:xfrm>
            <a:off x="1215125" y="2904769"/>
            <a:ext cx="4150323" cy="3669026"/>
          </a:xfrm>
          <a:prstGeom prst="rect">
            <a:avLst/>
          </a:prstGeom>
        </p:spPr>
      </p:pic>
      <p:pic>
        <p:nvPicPr>
          <p:cNvPr id="5" name="Picture 4"/>
          <p:cNvPicPr>
            <a:picLocks noChangeAspect="1"/>
          </p:cNvPicPr>
          <p:nvPr/>
        </p:nvPicPr>
        <p:blipFill>
          <a:blip r:embed="rId3"/>
          <a:stretch>
            <a:fillRect/>
          </a:stretch>
        </p:blipFill>
        <p:spPr>
          <a:xfrm>
            <a:off x="6794823" y="2904769"/>
            <a:ext cx="4158230" cy="3669026"/>
          </a:xfrm>
          <a:prstGeom prst="rect">
            <a:avLst/>
          </a:prstGeom>
        </p:spPr>
      </p:pic>
    </p:spTree>
    <p:extLst>
      <p:ext uri="{BB962C8B-B14F-4D97-AF65-F5344CB8AC3E}">
        <p14:creationId xmlns:p14="http://schemas.microsoft.com/office/powerpoint/2010/main" val="12625490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1202725"/>
          </a:xfrm>
        </p:spPr>
        <p:txBody>
          <a:bodyPr/>
          <a:lstStyle/>
          <a:p>
            <a:r>
              <a:rPr lang="sr-Latn-RS" dirty="0"/>
              <a:t>P</a:t>
            </a:r>
            <a:r>
              <a:rPr lang="en-US" dirty="0" err="1"/>
              <a:t>atient</a:t>
            </a:r>
            <a:r>
              <a:rPr lang="en-US" dirty="0"/>
              <a:t> rotation</a:t>
            </a:r>
          </a:p>
        </p:txBody>
      </p:sp>
      <p:sp>
        <p:nvSpPr>
          <p:cNvPr id="3" name="Content Placeholder 2"/>
          <p:cNvSpPr>
            <a:spLocks noGrp="1"/>
          </p:cNvSpPr>
          <p:nvPr>
            <p:ph idx="1"/>
          </p:nvPr>
        </p:nvSpPr>
        <p:spPr>
          <a:xfrm>
            <a:off x="838200" y="1441622"/>
            <a:ext cx="10515600" cy="5132173"/>
          </a:xfrm>
        </p:spPr>
        <p:txBody>
          <a:bodyPr/>
          <a:lstStyle/>
          <a:p>
            <a:pPr marL="0" indent="0">
              <a:buNone/>
            </a:pPr>
            <a:r>
              <a:rPr lang="sr-Latn-RS" dirty="0" smtClean="0"/>
              <a:t>          </a:t>
            </a:r>
            <a:r>
              <a:rPr lang="sr-Latn-RS" dirty="0" err="1" smtClean="0"/>
              <a:t>normal</a:t>
            </a:r>
            <a:r>
              <a:rPr lang="sr-Latn-RS" dirty="0" smtClean="0"/>
              <a:t> radiography                      </a:t>
            </a:r>
            <a:r>
              <a:rPr lang="en-US" dirty="0" smtClean="0"/>
              <a:t>rotation </a:t>
            </a:r>
            <a:r>
              <a:rPr lang="en-US" dirty="0"/>
              <a:t>of the patient to the left</a:t>
            </a:r>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6307324" y="2274555"/>
            <a:ext cx="4871421" cy="4299240"/>
          </a:xfrm>
          <a:prstGeom prst="rect">
            <a:avLst/>
          </a:prstGeom>
        </p:spPr>
      </p:pic>
      <p:pic>
        <p:nvPicPr>
          <p:cNvPr id="5" name="Picture 4"/>
          <p:cNvPicPr>
            <a:picLocks noChangeAspect="1"/>
          </p:cNvPicPr>
          <p:nvPr/>
        </p:nvPicPr>
        <p:blipFill>
          <a:blip r:embed="rId3"/>
          <a:stretch>
            <a:fillRect/>
          </a:stretch>
        </p:blipFill>
        <p:spPr>
          <a:xfrm>
            <a:off x="587168" y="2273643"/>
            <a:ext cx="5263888" cy="4300151"/>
          </a:xfrm>
          <a:prstGeom prst="rect">
            <a:avLst/>
          </a:prstGeom>
        </p:spPr>
      </p:pic>
    </p:spTree>
    <p:extLst>
      <p:ext uri="{BB962C8B-B14F-4D97-AF65-F5344CB8AC3E}">
        <p14:creationId xmlns:p14="http://schemas.microsoft.com/office/powerpoint/2010/main" val="1148403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145058"/>
          </a:xfrm>
        </p:spPr>
        <p:txBody>
          <a:bodyPr/>
          <a:lstStyle/>
          <a:p>
            <a:r>
              <a:rPr lang="sr-Latn-RS" dirty="0"/>
              <a:t>I</a:t>
            </a:r>
            <a:r>
              <a:rPr lang="en-US" dirty="0" err="1"/>
              <a:t>nspiration</a:t>
            </a:r>
            <a:r>
              <a:rPr lang="en-US" dirty="0"/>
              <a:t> during acquisition</a:t>
            </a:r>
          </a:p>
        </p:txBody>
      </p:sp>
      <p:sp>
        <p:nvSpPr>
          <p:cNvPr id="3" name="Content Placeholder 2"/>
          <p:cNvSpPr>
            <a:spLocks noGrp="1"/>
          </p:cNvSpPr>
          <p:nvPr>
            <p:ph idx="1"/>
          </p:nvPr>
        </p:nvSpPr>
        <p:spPr>
          <a:xfrm>
            <a:off x="838200" y="1375718"/>
            <a:ext cx="10515600" cy="5222789"/>
          </a:xfrm>
        </p:spPr>
        <p:txBody>
          <a:bodyPr/>
          <a:lstStyle/>
          <a:p>
            <a:pPr marL="0" indent="0">
              <a:buNone/>
            </a:pPr>
            <a:r>
              <a:rPr lang="sr-Latn-RS" altLang="en-US" dirty="0" smtClean="0"/>
              <a:t>                        e</a:t>
            </a:r>
            <a:r>
              <a:rPr lang="en-US" altLang="en-US" dirty="0" err="1" smtClean="0"/>
              <a:t>xpirium</a:t>
            </a:r>
            <a:r>
              <a:rPr lang="sr-Latn-RS" altLang="en-US" dirty="0" smtClean="0"/>
              <a:t>                                                </a:t>
            </a:r>
            <a:r>
              <a:rPr lang="sr-Latn-RS" altLang="en-US" dirty="0" err="1" smtClean="0"/>
              <a:t>inspirium</a:t>
            </a:r>
            <a:endParaRPr lang="en-US" altLang="en-U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944786" y="2041414"/>
            <a:ext cx="10110392" cy="4454141"/>
          </a:xfrm>
          <a:prstGeom prst="rect">
            <a:avLst/>
          </a:prstGeom>
        </p:spPr>
      </p:pic>
    </p:spTree>
    <p:extLst>
      <p:ext uri="{BB962C8B-B14F-4D97-AF65-F5344CB8AC3E}">
        <p14:creationId xmlns:p14="http://schemas.microsoft.com/office/powerpoint/2010/main" val="695976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145058"/>
          </a:xfrm>
        </p:spPr>
        <p:txBody>
          <a:bodyPr/>
          <a:lstStyle/>
          <a:p>
            <a:r>
              <a:rPr lang="sr-Latn-RS" dirty="0"/>
              <a:t>P</a:t>
            </a:r>
            <a:r>
              <a:rPr lang="en-US" dirty="0" err="1"/>
              <a:t>atient</a:t>
            </a:r>
            <a:r>
              <a:rPr lang="en-US" dirty="0"/>
              <a:t> movements</a:t>
            </a:r>
            <a:r>
              <a:rPr lang="sr-Latn-RS" dirty="0"/>
              <a:t> </a:t>
            </a:r>
            <a:r>
              <a:rPr lang="sr-Latn-RS" dirty="0" err="1"/>
              <a:t>during</a:t>
            </a:r>
            <a:r>
              <a:rPr lang="sr-Latn-RS" dirty="0"/>
              <a:t> </a:t>
            </a:r>
            <a:r>
              <a:rPr lang="sr-Latn-RS" dirty="0" err="1"/>
              <a:t>the</a:t>
            </a:r>
            <a:r>
              <a:rPr lang="sr-Latn-RS" dirty="0"/>
              <a:t> </a:t>
            </a:r>
            <a:r>
              <a:rPr lang="sr-Latn-RS" dirty="0" err="1"/>
              <a:t>acquisition</a:t>
            </a:r>
            <a:endParaRPr lang="en-US" dirty="0"/>
          </a:p>
        </p:txBody>
      </p:sp>
      <p:sp>
        <p:nvSpPr>
          <p:cNvPr id="3" name="Content Placeholder 2"/>
          <p:cNvSpPr>
            <a:spLocks noGrp="1"/>
          </p:cNvSpPr>
          <p:nvPr>
            <p:ph idx="1"/>
          </p:nvPr>
        </p:nvSpPr>
        <p:spPr>
          <a:xfrm>
            <a:off x="838200" y="1375718"/>
            <a:ext cx="10515600" cy="5222789"/>
          </a:xfrm>
        </p:spPr>
        <p:txBody>
          <a:bodyPr/>
          <a:lstStyle/>
          <a:p>
            <a:endParaRPr lang="sr-Latn-RS" dirty="0" smtClean="0"/>
          </a:p>
          <a:p>
            <a:endParaRPr lang="en-US" dirty="0"/>
          </a:p>
        </p:txBody>
      </p:sp>
      <p:pic>
        <p:nvPicPr>
          <p:cNvPr id="5" name="Picture 4"/>
          <p:cNvPicPr>
            <a:picLocks noChangeAspect="1"/>
          </p:cNvPicPr>
          <p:nvPr/>
        </p:nvPicPr>
        <p:blipFill>
          <a:blip r:embed="rId2"/>
          <a:stretch>
            <a:fillRect/>
          </a:stretch>
        </p:blipFill>
        <p:spPr>
          <a:xfrm>
            <a:off x="1012624" y="1658646"/>
            <a:ext cx="9449431" cy="4809085"/>
          </a:xfrm>
          <a:prstGeom prst="rect">
            <a:avLst/>
          </a:prstGeom>
        </p:spPr>
      </p:pic>
    </p:spTree>
    <p:extLst>
      <p:ext uri="{BB962C8B-B14F-4D97-AF65-F5344CB8AC3E}">
        <p14:creationId xmlns:p14="http://schemas.microsoft.com/office/powerpoint/2010/main" val="1289014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43913"/>
          </a:xfrm>
        </p:spPr>
        <p:txBody>
          <a:bodyPr>
            <a:normAutofit fontScale="90000"/>
          </a:bodyPr>
          <a:lstStyle/>
          <a:p>
            <a:r>
              <a:rPr lang="sr-Latn-RS" dirty="0" smtClean="0"/>
              <a:t>W</a:t>
            </a:r>
            <a:r>
              <a:rPr lang="en-US" dirty="0" smtClean="0"/>
              <a:t>hat </a:t>
            </a:r>
            <a:r>
              <a:rPr lang="en-US" dirty="0"/>
              <a:t>you need to know about each </a:t>
            </a:r>
            <a:r>
              <a:rPr lang="sr-Latn-RS" dirty="0" smtClean="0"/>
              <a:t>radio</a:t>
            </a:r>
            <a:r>
              <a:rPr lang="en-US" dirty="0" smtClean="0"/>
              <a:t>graph</a:t>
            </a:r>
            <a:r>
              <a:rPr lang="sr-Latn-RS" dirty="0" smtClean="0"/>
              <a:t>y?</a:t>
            </a:r>
            <a:endParaRPr lang="en-US" dirty="0"/>
          </a:p>
        </p:txBody>
      </p:sp>
      <p:sp>
        <p:nvSpPr>
          <p:cNvPr id="3" name="Content Placeholder 2"/>
          <p:cNvSpPr>
            <a:spLocks noGrp="1"/>
          </p:cNvSpPr>
          <p:nvPr>
            <p:ph idx="1"/>
          </p:nvPr>
        </p:nvSpPr>
        <p:spPr>
          <a:xfrm>
            <a:off x="838200" y="1573428"/>
            <a:ext cx="10515600" cy="4926226"/>
          </a:xfrm>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2298357" y="1263800"/>
            <a:ext cx="8079433" cy="5594200"/>
          </a:xfrm>
          <a:prstGeom prst="rect">
            <a:avLst/>
          </a:prstGeom>
        </p:spPr>
      </p:pic>
    </p:spTree>
    <p:extLst>
      <p:ext uri="{BB962C8B-B14F-4D97-AF65-F5344CB8AC3E}">
        <p14:creationId xmlns:p14="http://schemas.microsoft.com/office/powerpoint/2010/main" val="12651613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43913"/>
          </a:xfrm>
        </p:spPr>
        <p:txBody>
          <a:bodyPr/>
          <a:lstStyle/>
          <a:p>
            <a:r>
              <a:rPr lang="en-US" dirty="0" smtClean="0"/>
              <a:t>What`s </a:t>
            </a:r>
            <a:r>
              <a:rPr lang="en-US" dirty="0"/>
              <a:t>what on the </a:t>
            </a:r>
            <a:r>
              <a:rPr lang="en-US" dirty="0" smtClean="0"/>
              <a:t>radiograph</a:t>
            </a:r>
            <a:r>
              <a:rPr lang="sr-Latn-RS" dirty="0" smtClean="0"/>
              <a:t>y</a:t>
            </a:r>
            <a:endParaRPr lang="en-US" dirty="0"/>
          </a:p>
        </p:txBody>
      </p:sp>
      <p:sp>
        <p:nvSpPr>
          <p:cNvPr id="3" name="Content Placeholder 2"/>
          <p:cNvSpPr>
            <a:spLocks noGrp="1"/>
          </p:cNvSpPr>
          <p:nvPr>
            <p:ph idx="1"/>
          </p:nvPr>
        </p:nvSpPr>
        <p:spPr>
          <a:xfrm>
            <a:off x="838200" y="1573428"/>
            <a:ext cx="10515600" cy="4926226"/>
          </a:xfrm>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2333793" y="1425146"/>
            <a:ext cx="7236384" cy="5432854"/>
          </a:xfrm>
          <a:prstGeom prst="rect">
            <a:avLst/>
          </a:prstGeom>
        </p:spPr>
      </p:pic>
    </p:spTree>
    <p:extLst>
      <p:ext uri="{BB962C8B-B14F-4D97-AF65-F5344CB8AC3E}">
        <p14:creationId xmlns:p14="http://schemas.microsoft.com/office/powerpoint/2010/main" val="4254217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8898"/>
            <a:ext cx="10515600" cy="1128584"/>
          </a:xfrm>
        </p:spPr>
        <p:txBody>
          <a:bodyPr/>
          <a:lstStyle/>
          <a:p>
            <a:r>
              <a:rPr lang="en-US" dirty="0"/>
              <a:t>Respiratory system: diagnostic methods</a:t>
            </a:r>
          </a:p>
        </p:txBody>
      </p:sp>
      <p:sp>
        <p:nvSpPr>
          <p:cNvPr id="3" name="Content Placeholder 2"/>
          <p:cNvSpPr>
            <a:spLocks noGrp="1"/>
          </p:cNvSpPr>
          <p:nvPr>
            <p:ph idx="1"/>
          </p:nvPr>
        </p:nvSpPr>
        <p:spPr>
          <a:xfrm>
            <a:off x="838200" y="1449859"/>
            <a:ext cx="10515600" cy="5000368"/>
          </a:xfrm>
        </p:spPr>
        <p:txBody>
          <a:bodyPr/>
          <a:lstStyle/>
          <a:p>
            <a:r>
              <a:rPr lang="sr-Latn-RS" b="1" dirty="0" smtClean="0"/>
              <a:t>Chest </a:t>
            </a:r>
            <a:r>
              <a:rPr lang="sr-Latn-RS" b="1" dirty="0" err="1" smtClean="0"/>
              <a:t>radiography</a:t>
            </a:r>
            <a:r>
              <a:rPr lang="sr-Latn-RS" b="1" dirty="0" smtClean="0"/>
              <a:t> </a:t>
            </a:r>
            <a:r>
              <a:rPr lang="sr-Latn-RS" dirty="0" smtClean="0"/>
              <a:t>(</a:t>
            </a:r>
            <a:r>
              <a:rPr lang="sr-Latn-RS" dirty="0" err="1" smtClean="0"/>
              <a:t>plain</a:t>
            </a:r>
            <a:r>
              <a:rPr lang="sr-Latn-RS" dirty="0" smtClean="0"/>
              <a:t> </a:t>
            </a:r>
            <a:r>
              <a:rPr lang="sr-Latn-RS" dirty="0" err="1" smtClean="0"/>
              <a:t>chest</a:t>
            </a:r>
            <a:r>
              <a:rPr lang="sr-Latn-RS" dirty="0" smtClean="0"/>
              <a:t> film)</a:t>
            </a:r>
          </a:p>
          <a:p>
            <a:r>
              <a:rPr lang="sr-Latn-RS" b="1" dirty="0" smtClean="0"/>
              <a:t>Computed </a:t>
            </a:r>
            <a:r>
              <a:rPr lang="sr-Latn-RS" b="1" dirty="0" err="1" smtClean="0"/>
              <a:t>tomography</a:t>
            </a:r>
            <a:endParaRPr lang="sr-Latn-RS" b="1" dirty="0" smtClean="0"/>
          </a:p>
          <a:p>
            <a:r>
              <a:rPr lang="sr-Latn-RS" b="1" dirty="0" err="1" smtClean="0"/>
              <a:t>Ultrasound</a:t>
            </a:r>
            <a:r>
              <a:rPr lang="sr-Latn-RS" b="1" dirty="0" smtClean="0"/>
              <a:t> </a:t>
            </a:r>
          </a:p>
          <a:p>
            <a:r>
              <a:rPr lang="sr-Latn-RS" b="1" dirty="0" err="1" smtClean="0"/>
              <a:t>Magnetic</a:t>
            </a:r>
            <a:r>
              <a:rPr lang="sr-Latn-RS" b="1" dirty="0" smtClean="0"/>
              <a:t> </a:t>
            </a:r>
            <a:r>
              <a:rPr lang="sr-Latn-RS" b="1" dirty="0" err="1" smtClean="0"/>
              <a:t>resonance</a:t>
            </a:r>
            <a:r>
              <a:rPr lang="sr-Latn-RS" b="1" dirty="0" smtClean="0"/>
              <a:t> </a:t>
            </a:r>
            <a:r>
              <a:rPr lang="sr-Latn-RS" b="1" dirty="0" err="1" smtClean="0"/>
              <a:t>imaging</a:t>
            </a:r>
            <a:endParaRPr lang="sr-Latn-RS" b="1" dirty="0" smtClean="0"/>
          </a:p>
          <a:p>
            <a:r>
              <a:rPr lang="sr-Latn-RS" b="1" dirty="0" err="1" smtClean="0"/>
              <a:t>Angiography</a:t>
            </a:r>
            <a:endParaRPr lang="sr-Latn-RS" b="1" dirty="0" smtClean="0"/>
          </a:p>
          <a:p>
            <a:pPr marL="0" indent="0">
              <a:buNone/>
            </a:pPr>
            <a:r>
              <a:rPr lang="sr-Latn-RS" b="1" dirty="0" smtClean="0"/>
              <a:t>               </a:t>
            </a:r>
            <a:r>
              <a:rPr lang="sr-Latn-RS" dirty="0" err="1" smtClean="0"/>
              <a:t>Historical</a:t>
            </a:r>
            <a:r>
              <a:rPr lang="sr-Latn-RS" dirty="0" smtClean="0"/>
              <a:t> </a:t>
            </a:r>
            <a:r>
              <a:rPr lang="sr-Latn-RS" dirty="0" err="1" smtClean="0"/>
              <a:t>methods</a:t>
            </a:r>
            <a:endParaRPr lang="sr-Latn-RS" dirty="0"/>
          </a:p>
          <a:p>
            <a:r>
              <a:rPr lang="sr-Latn-RS" b="1" dirty="0" err="1" smtClean="0"/>
              <a:t>Fluoroscopy</a:t>
            </a:r>
            <a:r>
              <a:rPr lang="sr-Latn-RS" b="1" dirty="0" smtClean="0"/>
              <a:t> </a:t>
            </a:r>
          </a:p>
          <a:p>
            <a:r>
              <a:rPr lang="sr-Latn-RS" b="1" dirty="0" err="1" smtClean="0"/>
              <a:t>Bronchography</a:t>
            </a:r>
            <a:r>
              <a:rPr lang="sr-Latn-RS" b="1" dirty="0" smtClean="0"/>
              <a:t> </a:t>
            </a:r>
          </a:p>
          <a:p>
            <a:r>
              <a:rPr lang="sr-Latn-RS" b="1" dirty="0" err="1" smtClean="0"/>
              <a:t>Tomography</a:t>
            </a:r>
            <a:r>
              <a:rPr lang="sr-Latn-RS" b="1" dirty="0" smtClean="0"/>
              <a:t> </a:t>
            </a:r>
          </a:p>
          <a:p>
            <a:endParaRPr lang="en-US" b="1" dirty="0"/>
          </a:p>
        </p:txBody>
      </p:sp>
    </p:spTree>
    <p:extLst>
      <p:ext uri="{BB962C8B-B14F-4D97-AF65-F5344CB8AC3E}">
        <p14:creationId xmlns:p14="http://schemas.microsoft.com/office/powerpoint/2010/main" val="10938110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4141"/>
            <a:ext cx="10515600" cy="1140941"/>
          </a:xfrm>
        </p:spPr>
        <p:txBody>
          <a:bodyPr/>
          <a:lstStyle/>
          <a:p>
            <a:r>
              <a:rPr lang="sr-Latn-RS" dirty="0" smtClean="0"/>
              <a:t>Chest</a:t>
            </a:r>
            <a:r>
              <a:rPr lang="en-US" dirty="0" smtClean="0"/>
              <a:t> </a:t>
            </a:r>
            <a:r>
              <a:rPr lang="en-US" dirty="0"/>
              <a:t>radiography analysis</a:t>
            </a:r>
          </a:p>
        </p:txBody>
      </p:sp>
      <p:sp>
        <p:nvSpPr>
          <p:cNvPr id="3" name="Content Placeholder 2"/>
          <p:cNvSpPr>
            <a:spLocks noGrp="1"/>
          </p:cNvSpPr>
          <p:nvPr>
            <p:ph idx="1"/>
          </p:nvPr>
        </p:nvSpPr>
        <p:spPr>
          <a:xfrm>
            <a:off x="90616" y="1215081"/>
            <a:ext cx="4278014" cy="5539945"/>
          </a:xfrm>
        </p:spPr>
        <p:txBody>
          <a:bodyPr>
            <a:normAutofit fontScale="92500" lnSpcReduction="10000"/>
          </a:bodyPr>
          <a:lstStyle/>
          <a:p>
            <a:pPr marL="0" indent="0" algn="ctr">
              <a:buNone/>
            </a:pPr>
            <a:r>
              <a:rPr lang="en-US" dirty="0" smtClean="0"/>
              <a:t>What </a:t>
            </a:r>
            <a:r>
              <a:rPr lang="en-US" dirty="0"/>
              <a:t>is analyzed on the </a:t>
            </a:r>
            <a:r>
              <a:rPr lang="en-US" dirty="0" smtClean="0"/>
              <a:t>radiograph</a:t>
            </a:r>
            <a:r>
              <a:rPr lang="sr-Latn-RS" dirty="0" smtClean="0"/>
              <a:t>y</a:t>
            </a:r>
            <a:r>
              <a:rPr lang="en-US" dirty="0" smtClean="0"/>
              <a:t> </a:t>
            </a:r>
            <a:r>
              <a:rPr lang="en-US" dirty="0"/>
              <a:t>of the </a:t>
            </a:r>
            <a:r>
              <a:rPr lang="sr-Latn-RS" dirty="0" err="1" smtClean="0"/>
              <a:t>chest</a:t>
            </a:r>
            <a:endParaRPr lang="sr-Latn-RS" dirty="0" smtClean="0"/>
          </a:p>
          <a:p>
            <a:r>
              <a:rPr lang="sr-Latn-RS" sz="2400" dirty="0" smtClean="0"/>
              <a:t>Soft </a:t>
            </a:r>
            <a:r>
              <a:rPr lang="sr-Latn-RS" sz="2400" dirty="0" err="1" smtClean="0"/>
              <a:t>tissues</a:t>
            </a:r>
            <a:r>
              <a:rPr lang="sr-Latn-RS" sz="2400" dirty="0" smtClean="0"/>
              <a:t> </a:t>
            </a:r>
          </a:p>
          <a:p>
            <a:r>
              <a:rPr lang="sr-Latn-RS" sz="2400" dirty="0" smtClean="0"/>
              <a:t>Osteoarticular system </a:t>
            </a:r>
          </a:p>
          <a:p>
            <a:r>
              <a:rPr lang="sr-Latn-RS" sz="2400" dirty="0" err="1"/>
              <a:t>M</a:t>
            </a:r>
            <a:r>
              <a:rPr lang="sr-Latn-RS" sz="2400" dirty="0" err="1" smtClean="0"/>
              <a:t>ediastinum</a:t>
            </a:r>
            <a:endParaRPr lang="sr-Latn-RS" sz="2400" dirty="0" smtClean="0"/>
          </a:p>
          <a:p>
            <a:r>
              <a:rPr lang="sr-Latn-RS" sz="2400" dirty="0" smtClean="0"/>
              <a:t>Hilus </a:t>
            </a:r>
          </a:p>
          <a:p>
            <a:r>
              <a:rPr lang="sr-Latn-RS" sz="2400" dirty="0"/>
              <a:t>D</a:t>
            </a:r>
            <a:r>
              <a:rPr lang="sr-Latn-RS" sz="2400" dirty="0" smtClean="0"/>
              <a:t>iaphragm </a:t>
            </a:r>
          </a:p>
          <a:p>
            <a:r>
              <a:rPr lang="sr-Latn-RS" sz="2400" dirty="0"/>
              <a:t>P</a:t>
            </a:r>
            <a:r>
              <a:rPr lang="sr-Latn-RS" sz="2400" dirty="0" smtClean="0"/>
              <a:t>leura </a:t>
            </a:r>
            <a:r>
              <a:rPr lang="sr-Latn-RS" sz="2400" dirty="0"/>
              <a:t>and </a:t>
            </a:r>
            <a:r>
              <a:rPr lang="sr-Latn-RS" sz="2400" dirty="0" err="1"/>
              <a:t>pleural</a:t>
            </a:r>
            <a:r>
              <a:rPr lang="sr-Latn-RS" sz="2400" dirty="0"/>
              <a:t> </a:t>
            </a:r>
            <a:r>
              <a:rPr lang="sr-Latn-RS" sz="2400" dirty="0" err="1" smtClean="0"/>
              <a:t>space</a:t>
            </a:r>
            <a:r>
              <a:rPr lang="sr-Latn-RS" sz="2400" dirty="0" smtClean="0"/>
              <a:t> </a:t>
            </a:r>
          </a:p>
          <a:p>
            <a:r>
              <a:rPr lang="sr-Latn-RS" sz="2400" dirty="0"/>
              <a:t>L</a:t>
            </a:r>
            <a:r>
              <a:rPr lang="sr-Latn-RS" sz="2400" dirty="0" smtClean="0"/>
              <a:t>ung </a:t>
            </a:r>
            <a:r>
              <a:rPr lang="sr-Latn-RS" sz="2400" dirty="0" err="1" smtClean="0"/>
              <a:t>parenchyma</a:t>
            </a:r>
            <a:endParaRPr lang="sr-Latn-RS" sz="2400" dirty="0" smtClean="0"/>
          </a:p>
          <a:p>
            <a:pPr marL="0" indent="0">
              <a:buNone/>
            </a:pPr>
            <a:r>
              <a:rPr lang="en-US" sz="2400" dirty="0"/>
              <a:t>The best way to observe pathological changes in the chest is a constant analysis of the symmetry (comparing the two sides) of the lung fields, diaphragms, </a:t>
            </a:r>
            <a:r>
              <a:rPr lang="en-US" sz="2400" dirty="0" err="1"/>
              <a:t>hilus</a:t>
            </a:r>
            <a:r>
              <a:rPr lang="en-US" sz="2400" dirty="0"/>
              <a:t> and other </a:t>
            </a:r>
            <a:r>
              <a:rPr lang="en-US" sz="2400" dirty="0" smtClean="0"/>
              <a:t>structures</a:t>
            </a:r>
            <a:endParaRPr lang="sr-Latn-RS" sz="2400" dirty="0"/>
          </a:p>
          <a:p>
            <a:endParaRPr lang="en-US" dirty="0"/>
          </a:p>
        </p:txBody>
      </p:sp>
      <p:pic>
        <p:nvPicPr>
          <p:cNvPr id="4" name="Picture 3"/>
          <p:cNvPicPr>
            <a:picLocks noChangeAspect="1"/>
          </p:cNvPicPr>
          <p:nvPr/>
        </p:nvPicPr>
        <p:blipFill>
          <a:blip r:embed="rId2"/>
          <a:stretch>
            <a:fillRect/>
          </a:stretch>
        </p:blipFill>
        <p:spPr>
          <a:xfrm>
            <a:off x="4368629" y="2685535"/>
            <a:ext cx="7823371" cy="4172465"/>
          </a:xfrm>
          <a:prstGeom prst="rect">
            <a:avLst/>
          </a:prstGeom>
        </p:spPr>
      </p:pic>
    </p:spTree>
    <p:extLst>
      <p:ext uri="{BB962C8B-B14F-4D97-AF65-F5344CB8AC3E}">
        <p14:creationId xmlns:p14="http://schemas.microsoft.com/office/powerpoint/2010/main" val="37299002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Chest</a:t>
            </a:r>
            <a:r>
              <a:rPr lang="en-US" dirty="0"/>
              <a:t> radiography </a:t>
            </a:r>
            <a:r>
              <a:rPr lang="en-US" dirty="0" smtClean="0"/>
              <a:t>analysis</a:t>
            </a:r>
            <a:r>
              <a:rPr lang="sr-Latn-RS" dirty="0" smtClean="0"/>
              <a:t>: PA, </a:t>
            </a:r>
            <a:r>
              <a:rPr lang="sr-Latn-RS" dirty="0" err="1" smtClean="0"/>
              <a:t>lateral</a:t>
            </a:r>
            <a:r>
              <a:rPr lang="sr-Latn-RS" dirty="0" smtClean="0"/>
              <a:t> </a:t>
            </a:r>
            <a:r>
              <a:rPr lang="sr-Latn-RS" dirty="0" err="1" smtClean="0"/>
              <a:t>view</a:t>
            </a:r>
            <a:endParaRPr lang="en-US" dirty="0"/>
          </a:p>
        </p:txBody>
      </p:sp>
      <p:sp>
        <p:nvSpPr>
          <p:cNvPr id="3" name="Content Placeholder 2"/>
          <p:cNvSpPr>
            <a:spLocks noGrp="1"/>
          </p:cNvSpPr>
          <p:nvPr>
            <p:ph idx="1"/>
          </p:nvPr>
        </p:nvSpPr>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1819" y="1825624"/>
            <a:ext cx="5673390" cy="4486275"/>
          </a:xfrm>
          <a:prstGeom prst="rect">
            <a:avLst/>
          </a:prstGeom>
        </p:spPr>
      </p:pic>
      <p:pic>
        <p:nvPicPr>
          <p:cNvPr id="5" name="Picture 4"/>
          <p:cNvPicPr>
            <a:picLocks noChangeAspect="1"/>
          </p:cNvPicPr>
          <p:nvPr/>
        </p:nvPicPr>
        <p:blipFill>
          <a:blip r:embed="rId3"/>
          <a:stretch>
            <a:fillRect/>
          </a:stretch>
        </p:blipFill>
        <p:spPr>
          <a:xfrm>
            <a:off x="5978899" y="1825624"/>
            <a:ext cx="6208035" cy="4486275"/>
          </a:xfrm>
          <a:prstGeom prst="rect">
            <a:avLst/>
          </a:prstGeom>
        </p:spPr>
      </p:pic>
    </p:spTree>
    <p:extLst>
      <p:ext uri="{BB962C8B-B14F-4D97-AF65-F5344CB8AC3E}">
        <p14:creationId xmlns:p14="http://schemas.microsoft.com/office/powerpoint/2010/main" val="40073768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6520"/>
            <a:ext cx="10515600" cy="1210962"/>
          </a:xfrm>
        </p:spPr>
        <p:txBody>
          <a:bodyPr/>
          <a:lstStyle/>
          <a:p>
            <a:r>
              <a:rPr lang="en-US" dirty="0" smtClean="0"/>
              <a:t>Lateral view</a:t>
            </a:r>
            <a:endParaRPr lang="en-US" dirty="0"/>
          </a:p>
        </p:txBody>
      </p:sp>
      <p:sp>
        <p:nvSpPr>
          <p:cNvPr id="3" name="Content Placeholder 2"/>
          <p:cNvSpPr>
            <a:spLocks noGrp="1"/>
          </p:cNvSpPr>
          <p:nvPr>
            <p:ph idx="1"/>
          </p:nvPr>
        </p:nvSpPr>
        <p:spPr>
          <a:xfrm>
            <a:off x="838200" y="1515762"/>
            <a:ext cx="10515600" cy="5132173"/>
          </a:xfrm>
        </p:spPr>
        <p:txBody>
          <a:bodyPr/>
          <a:lstStyle/>
          <a:p>
            <a:endParaRPr lang="en-US" dirty="0" smtClean="0"/>
          </a:p>
          <a:p>
            <a:endParaRPr lang="en-US" dirty="0"/>
          </a:p>
        </p:txBody>
      </p:sp>
      <p:pic>
        <p:nvPicPr>
          <p:cNvPr id="4" name="Picture 3"/>
          <p:cNvPicPr>
            <a:picLocks noChangeAspect="1"/>
          </p:cNvPicPr>
          <p:nvPr/>
        </p:nvPicPr>
        <p:blipFill>
          <a:blip r:embed="rId2"/>
          <a:stretch>
            <a:fillRect/>
          </a:stretch>
        </p:blipFill>
        <p:spPr>
          <a:xfrm>
            <a:off x="2745088" y="1099775"/>
            <a:ext cx="6810803" cy="5758225"/>
          </a:xfrm>
          <a:prstGeom prst="rect">
            <a:avLst/>
          </a:prstGeom>
        </p:spPr>
      </p:pic>
    </p:spTree>
    <p:extLst>
      <p:ext uri="{BB962C8B-B14F-4D97-AF65-F5344CB8AC3E}">
        <p14:creationId xmlns:p14="http://schemas.microsoft.com/office/powerpoint/2010/main" val="1763550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4"/>
            <a:ext cx="10515600" cy="1087394"/>
          </a:xfrm>
        </p:spPr>
        <p:txBody>
          <a:bodyPr/>
          <a:lstStyle/>
          <a:p>
            <a:r>
              <a:rPr lang="en-US" dirty="0" smtClean="0"/>
              <a:t>Soft tissues</a:t>
            </a:r>
            <a:endParaRPr lang="en-US" dirty="0"/>
          </a:p>
        </p:txBody>
      </p:sp>
      <p:sp>
        <p:nvSpPr>
          <p:cNvPr id="3" name="Content Placeholder 2"/>
          <p:cNvSpPr>
            <a:spLocks noGrp="1"/>
          </p:cNvSpPr>
          <p:nvPr>
            <p:ph idx="1"/>
          </p:nvPr>
        </p:nvSpPr>
        <p:spPr>
          <a:xfrm>
            <a:off x="107091" y="1383957"/>
            <a:ext cx="5552303" cy="5321643"/>
          </a:xfrm>
        </p:spPr>
        <p:txBody>
          <a:bodyPr>
            <a:normAutofit fontScale="92500" lnSpcReduction="20000"/>
          </a:bodyPr>
          <a:lstStyle/>
          <a:p>
            <a:r>
              <a:rPr lang="en-US" dirty="0"/>
              <a:t>Homogeneous </a:t>
            </a:r>
            <a:r>
              <a:rPr lang="sr-Latn-RS" dirty="0" err="1" smtClean="0"/>
              <a:t>opacities</a:t>
            </a:r>
            <a:r>
              <a:rPr lang="en-US" dirty="0" smtClean="0"/>
              <a:t>: </a:t>
            </a:r>
            <a:r>
              <a:rPr lang="en-US" dirty="0"/>
              <a:t>skin, subcutaneous tissue, fascia, </a:t>
            </a:r>
            <a:r>
              <a:rPr lang="en-US" dirty="0" smtClean="0"/>
              <a:t>muscles</a:t>
            </a:r>
            <a:endParaRPr lang="sr-Latn-RS" dirty="0" smtClean="0"/>
          </a:p>
          <a:p>
            <a:r>
              <a:rPr lang="en-US" dirty="0"/>
              <a:t>Light stripes - fatty tissue, </a:t>
            </a:r>
            <a:r>
              <a:rPr lang="en-US" dirty="0" smtClean="0"/>
              <a:t>fascia</a:t>
            </a:r>
            <a:endParaRPr lang="sr-Latn-RS" dirty="0" smtClean="0"/>
          </a:p>
          <a:p>
            <a:r>
              <a:rPr lang="sr-Latn-RS" dirty="0" smtClean="0"/>
              <a:t>S</a:t>
            </a:r>
            <a:r>
              <a:rPr lang="en-US" dirty="0" err="1" smtClean="0"/>
              <a:t>treaky</a:t>
            </a:r>
            <a:r>
              <a:rPr lang="en-US" dirty="0" smtClean="0"/>
              <a:t> </a:t>
            </a:r>
            <a:r>
              <a:rPr lang="en-US" dirty="0" err="1"/>
              <a:t>lucencies</a:t>
            </a:r>
            <a:r>
              <a:rPr lang="en-US" dirty="0"/>
              <a:t> overlying the shoulder and upper </a:t>
            </a:r>
            <a:r>
              <a:rPr lang="en-US" dirty="0" smtClean="0"/>
              <a:t>chest</a:t>
            </a:r>
            <a:r>
              <a:rPr lang="sr-Latn-RS" dirty="0"/>
              <a:t> - </a:t>
            </a:r>
            <a:r>
              <a:rPr lang="sr-Latn-RS" dirty="0" err="1"/>
              <a:t>subcutaneous</a:t>
            </a:r>
            <a:r>
              <a:rPr lang="sr-Latn-RS" dirty="0"/>
              <a:t> </a:t>
            </a:r>
            <a:r>
              <a:rPr lang="sr-Latn-RS" dirty="0" err="1" smtClean="0"/>
              <a:t>emphysema</a:t>
            </a:r>
            <a:endParaRPr lang="sr-Latn-RS" dirty="0" smtClean="0"/>
          </a:p>
          <a:p>
            <a:r>
              <a:rPr lang="en-US" dirty="0"/>
              <a:t>Breast </a:t>
            </a:r>
            <a:r>
              <a:rPr lang="sr-Latn-RS" dirty="0" err="1" smtClean="0"/>
              <a:t>opacities</a:t>
            </a:r>
            <a:r>
              <a:rPr lang="en-US" dirty="0" smtClean="0"/>
              <a:t> </a:t>
            </a:r>
            <a:r>
              <a:rPr lang="en-US" dirty="0"/>
              <a:t>- number, lure, </a:t>
            </a:r>
            <a:r>
              <a:rPr lang="en-US" dirty="0" smtClean="0"/>
              <a:t>implant</a:t>
            </a:r>
            <a:r>
              <a:rPr lang="sr-Latn-RS" dirty="0" smtClean="0"/>
              <a:t>s (t</a:t>
            </a:r>
            <a:r>
              <a:rPr lang="en-US" dirty="0" smtClean="0"/>
              <a:t>he </a:t>
            </a:r>
            <a:r>
              <a:rPr lang="en-US" dirty="0"/>
              <a:t>side where the mastectomy was performed is more "transparent" than the other side due to the lack of a </a:t>
            </a:r>
            <a:r>
              <a:rPr lang="en-US" dirty="0" smtClean="0"/>
              <a:t>breast</a:t>
            </a:r>
            <a:r>
              <a:rPr lang="sr-Latn-RS" dirty="0" smtClean="0"/>
              <a:t>)</a:t>
            </a:r>
          </a:p>
          <a:p>
            <a:r>
              <a:rPr lang="sr-Latn-RS" dirty="0"/>
              <a:t>Men – </a:t>
            </a:r>
            <a:r>
              <a:rPr lang="sr-Latn-RS" dirty="0" err="1"/>
              <a:t>adiposomastia</a:t>
            </a:r>
            <a:r>
              <a:rPr lang="sr-Latn-RS" dirty="0"/>
              <a:t> </a:t>
            </a:r>
            <a:r>
              <a:rPr lang="sr-Latn-RS" dirty="0" err="1"/>
              <a:t>and</a:t>
            </a:r>
            <a:r>
              <a:rPr lang="sr-Latn-RS" dirty="0"/>
              <a:t> </a:t>
            </a:r>
            <a:r>
              <a:rPr lang="sr-Latn-RS" dirty="0" err="1"/>
              <a:t>gynecomastia</a:t>
            </a:r>
            <a:endParaRPr lang="sr-Latn-RS" dirty="0" smtClean="0"/>
          </a:p>
          <a:p>
            <a:r>
              <a:rPr lang="en-US" dirty="0"/>
              <a:t>Skin nodules: lipomas, neurofibromatosis</a:t>
            </a:r>
            <a:endParaRPr lang="en-US" dirty="0" smtClean="0"/>
          </a:p>
          <a:p>
            <a:endParaRPr lang="en-US" dirty="0"/>
          </a:p>
        </p:txBody>
      </p:sp>
      <p:pic>
        <p:nvPicPr>
          <p:cNvPr id="4" name="Picture 3"/>
          <p:cNvPicPr>
            <a:picLocks noChangeAspect="1"/>
          </p:cNvPicPr>
          <p:nvPr/>
        </p:nvPicPr>
        <p:blipFill>
          <a:blip r:embed="rId2"/>
          <a:stretch>
            <a:fillRect/>
          </a:stretch>
        </p:blipFill>
        <p:spPr>
          <a:xfrm>
            <a:off x="5610517" y="0"/>
            <a:ext cx="6581484" cy="5288692"/>
          </a:xfrm>
          <a:prstGeom prst="rect">
            <a:avLst/>
          </a:prstGeom>
        </p:spPr>
      </p:pic>
    </p:spTree>
    <p:extLst>
      <p:ext uri="{BB962C8B-B14F-4D97-AF65-F5344CB8AC3E}">
        <p14:creationId xmlns:p14="http://schemas.microsoft.com/office/powerpoint/2010/main" val="23765056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079155"/>
          </a:xfrm>
        </p:spPr>
        <p:txBody>
          <a:bodyPr>
            <a:normAutofit/>
          </a:bodyPr>
          <a:lstStyle/>
          <a:p>
            <a:r>
              <a:rPr lang="sr-Latn-RS" dirty="0"/>
              <a:t>Osteoarticular system </a:t>
            </a:r>
            <a:endParaRPr lang="en-US" dirty="0"/>
          </a:p>
        </p:txBody>
      </p:sp>
      <p:sp>
        <p:nvSpPr>
          <p:cNvPr id="3" name="Content Placeholder 2"/>
          <p:cNvSpPr>
            <a:spLocks noGrp="1"/>
          </p:cNvSpPr>
          <p:nvPr>
            <p:ph idx="1"/>
          </p:nvPr>
        </p:nvSpPr>
        <p:spPr>
          <a:xfrm>
            <a:off x="131805" y="1194485"/>
            <a:ext cx="5106887" cy="5552303"/>
          </a:xfrm>
        </p:spPr>
        <p:txBody>
          <a:bodyPr>
            <a:normAutofit lnSpcReduction="10000"/>
          </a:bodyPr>
          <a:lstStyle/>
          <a:p>
            <a:r>
              <a:rPr lang="sr-Latn-RS" dirty="0" smtClean="0"/>
              <a:t>T</a:t>
            </a:r>
            <a:r>
              <a:rPr lang="en-US" dirty="0" smtClean="0"/>
              <a:t>he </a:t>
            </a:r>
            <a:r>
              <a:rPr lang="en-US" dirty="0"/>
              <a:t>number, appearance and contours of the bones should be </a:t>
            </a:r>
            <a:r>
              <a:rPr lang="en-US" dirty="0" smtClean="0"/>
              <a:t>observed</a:t>
            </a:r>
            <a:endParaRPr lang="sr-Latn-RS" dirty="0" smtClean="0"/>
          </a:p>
          <a:p>
            <a:r>
              <a:rPr lang="sr-Latn-RS" dirty="0" smtClean="0"/>
              <a:t>To </a:t>
            </a:r>
            <a:r>
              <a:rPr lang="en-US" dirty="0"/>
              <a:t>analyze the ribs, sternum, clavicle and spinal </a:t>
            </a:r>
            <a:r>
              <a:rPr lang="en-US" dirty="0" smtClean="0"/>
              <a:t>column</a:t>
            </a:r>
            <a:endParaRPr lang="sr-Latn-RS" dirty="0" smtClean="0"/>
          </a:p>
          <a:p>
            <a:r>
              <a:rPr lang="sr-Latn-RS" dirty="0" smtClean="0"/>
              <a:t>E</a:t>
            </a:r>
            <a:r>
              <a:rPr lang="en-US" dirty="0" err="1" smtClean="0"/>
              <a:t>xamine</a:t>
            </a:r>
            <a:r>
              <a:rPr lang="en-US" dirty="0" smtClean="0"/>
              <a:t> </a:t>
            </a:r>
            <a:r>
              <a:rPr lang="en-US" dirty="0"/>
              <a:t>both shoulder joints and the </a:t>
            </a:r>
            <a:r>
              <a:rPr lang="en-US" dirty="0" err="1"/>
              <a:t>sternoclavicular</a:t>
            </a:r>
            <a:r>
              <a:rPr lang="en-US" dirty="0"/>
              <a:t> </a:t>
            </a:r>
            <a:r>
              <a:rPr lang="en-US" dirty="0" smtClean="0"/>
              <a:t>joints</a:t>
            </a:r>
            <a:endParaRPr lang="sr-Latn-RS" dirty="0" smtClean="0"/>
          </a:p>
          <a:p>
            <a:r>
              <a:rPr lang="sr-Latn-RS" dirty="0" smtClean="0"/>
              <a:t>C</a:t>
            </a:r>
            <a:r>
              <a:rPr lang="en-US" dirty="0" err="1" smtClean="0"/>
              <a:t>ount</a:t>
            </a:r>
            <a:r>
              <a:rPr lang="en-US" dirty="0" smtClean="0"/>
              <a:t> </a:t>
            </a:r>
            <a:r>
              <a:rPr lang="en-US" dirty="0"/>
              <a:t>all the ribs from the back to the front </a:t>
            </a:r>
            <a:r>
              <a:rPr lang="en-US" dirty="0" smtClean="0"/>
              <a:t>extension</a:t>
            </a:r>
            <a:endParaRPr lang="sr-Latn-RS" dirty="0" smtClean="0"/>
          </a:p>
          <a:p>
            <a:r>
              <a:rPr lang="sr-Latn-RS" dirty="0" smtClean="0"/>
              <a:t>Changes </a:t>
            </a:r>
            <a:r>
              <a:rPr lang="sr-Latn-RS" dirty="0"/>
              <a:t>in </a:t>
            </a:r>
            <a:r>
              <a:rPr lang="sr-Latn-RS" dirty="0" err="1"/>
              <a:t>the</a:t>
            </a:r>
            <a:r>
              <a:rPr lang="sr-Latn-RS" dirty="0"/>
              <a:t> </a:t>
            </a:r>
            <a:r>
              <a:rPr lang="sr-Latn-RS" dirty="0" err="1"/>
              <a:t>ribs</a:t>
            </a:r>
            <a:endParaRPr lang="sr-Latn-RS" dirty="0" smtClean="0"/>
          </a:p>
          <a:p>
            <a:r>
              <a:rPr lang="sr-Latn-RS" dirty="0" smtClean="0"/>
              <a:t>C</a:t>
            </a:r>
            <a:r>
              <a:rPr lang="en-US" dirty="0" err="1" smtClean="0"/>
              <a:t>hest</a:t>
            </a:r>
            <a:r>
              <a:rPr lang="en-US" dirty="0" smtClean="0"/>
              <a:t> deformities</a:t>
            </a:r>
            <a:endParaRPr lang="sr-Latn-RS" dirty="0" smtClean="0"/>
          </a:p>
          <a:p>
            <a:r>
              <a:rPr lang="sr-Latn-RS" dirty="0" smtClean="0"/>
              <a:t>S</a:t>
            </a:r>
            <a:r>
              <a:rPr lang="en-US" dirty="0" err="1" smtClean="0"/>
              <a:t>ternum</a:t>
            </a:r>
            <a:r>
              <a:rPr lang="en-US" dirty="0" smtClean="0"/>
              <a:t> </a:t>
            </a:r>
            <a:r>
              <a:rPr lang="en-US" dirty="0"/>
              <a:t>- condition after </a:t>
            </a:r>
            <a:r>
              <a:rPr lang="en-US" dirty="0" smtClean="0"/>
              <a:t>surgery</a:t>
            </a:r>
            <a:r>
              <a:rPr lang="sr-Latn-RS" dirty="0" smtClean="0"/>
              <a:t> (metalic </a:t>
            </a:r>
            <a:r>
              <a:rPr lang="sr-Latn-RS" dirty="0" err="1" smtClean="0"/>
              <a:t>density</a:t>
            </a:r>
            <a:r>
              <a:rPr lang="sr-Latn-RS" dirty="0" smtClean="0"/>
              <a:t>)</a:t>
            </a:r>
            <a:endParaRPr lang="en-US" dirty="0" smtClean="0"/>
          </a:p>
          <a:p>
            <a:endParaRPr lang="en-US" i="1" dirty="0"/>
          </a:p>
        </p:txBody>
      </p:sp>
      <p:pic>
        <p:nvPicPr>
          <p:cNvPr id="4" name="Picture 3"/>
          <p:cNvPicPr>
            <a:picLocks noChangeAspect="1"/>
          </p:cNvPicPr>
          <p:nvPr/>
        </p:nvPicPr>
        <p:blipFill>
          <a:blip r:embed="rId2"/>
          <a:stretch>
            <a:fillRect/>
          </a:stretch>
        </p:blipFill>
        <p:spPr>
          <a:xfrm>
            <a:off x="5807676" y="1252151"/>
            <a:ext cx="6384325" cy="5305168"/>
          </a:xfrm>
          <a:prstGeom prst="rect">
            <a:avLst/>
          </a:prstGeom>
        </p:spPr>
      </p:pic>
    </p:spTree>
    <p:extLst>
      <p:ext uri="{BB962C8B-B14F-4D97-AF65-F5344CB8AC3E}">
        <p14:creationId xmlns:p14="http://schemas.microsoft.com/office/powerpoint/2010/main" val="24641930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0617"/>
            <a:ext cx="10515600" cy="733167"/>
          </a:xfrm>
        </p:spPr>
        <p:txBody>
          <a:bodyPr>
            <a:normAutofit/>
          </a:bodyPr>
          <a:lstStyle/>
          <a:p>
            <a:r>
              <a:rPr lang="sr-Latn-RS" dirty="0"/>
              <a:t>Changes in </a:t>
            </a:r>
            <a:r>
              <a:rPr lang="sr-Latn-RS" dirty="0" err="1"/>
              <a:t>the</a:t>
            </a:r>
            <a:r>
              <a:rPr lang="sr-Latn-RS" dirty="0"/>
              <a:t> </a:t>
            </a:r>
            <a:r>
              <a:rPr lang="sr-Latn-RS" dirty="0" err="1" smtClean="0"/>
              <a:t>ribs</a:t>
            </a:r>
            <a:endParaRPr lang="en-US" dirty="0"/>
          </a:p>
        </p:txBody>
      </p:sp>
      <p:sp>
        <p:nvSpPr>
          <p:cNvPr id="3" name="Content Placeholder 2"/>
          <p:cNvSpPr>
            <a:spLocks noGrp="1"/>
          </p:cNvSpPr>
          <p:nvPr>
            <p:ph idx="1"/>
          </p:nvPr>
        </p:nvSpPr>
        <p:spPr>
          <a:xfrm>
            <a:off x="214184" y="1013253"/>
            <a:ext cx="3954162" cy="5725297"/>
          </a:xfrm>
        </p:spPr>
        <p:txBody>
          <a:bodyPr>
            <a:normAutofit/>
          </a:bodyPr>
          <a:lstStyle/>
          <a:p>
            <a:r>
              <a:rPr lang="sr-Latn-RS" sz="2400" dirty="0" smtClean="0"/>
              <a:t>F</a:t>
            </a:r>
            <a:r>
              <a:rPr lang="en-US" sz="2400" dirty="0" err="1" smtClean="0"/>
              <a:t>ractures</a:t>
            </a:r>
            <a:endParaRPr lang="sr-Latn-RS" sz="2400" dirty="0" smtClean="0"/>
          </a:p>
          <a:p>
            <a:r>
              <a:rPr lang="sr-Latn-RS" sz="2400" dirty="0"/>
              <a:t>N</a:t>
            </a:r>
            <a:r>
              <a:rPr lang="en-US" sz="2400" dirty="0" err="1" smtClean="0"/>
              <a:t>otching</a:t>
            </a:r>
            <a:r>
              <a:rPr lang="sr-Latn-RS" sz="2400" dirty="0"/>
              <a:t> </a:t>
            </a:r>
            <a:r>
              <a:rPr lang="sr-Latn-RS" sz="2400" dirty="0" smtClean="0"/>
              <a:t>- </a:t>
            </a:r>
            <a:r>
              <a:rPr lang="sr-Latn-RS" sz="2400" dirty="0"/>
              <a:t>a</a:t>
            </a:r>
            <a:r>
              <a:rPr lang="en-US" sz="2400" dirty="0" err="1" smtClean="0"/>
              <a:t>ortic</a:t>
            </a:r>
            <a:r>
              <a:rPr lang="en-US" sz="2400" dirty="0" smtClean="0"/>
              <a:t> </a:t>
            </a:r>
            <a:r>
              <a:rPr lang="sr-Latn-RS" sz="2400" dirty="0"/>
              <a:t>c</a:t>
            </a:r>
            <a:r>
              <a:rPr lang="en-US" sz="2400" dirty="0" err="1" smtClean="0"/>
              <a:t>oarctation</a:t>
            </a:r>
            <a:endParaRPr lang="sr-Latn-RS" sz="2400" dirty="0" smtClean="0"/>
          </a:p>
          <a:p>
            <a:r>
              <a:rPr lang="sr-Latn-RS" sz="2400" dirty="0"/>
              <a:t>S</a:t>
            </a:r>
            <a:r>
              <a:rPr lang="en-US" sz="2400" dirty="0" err="1" smtClean="0"/>
              <a:t>ynostoses</a:t>
            </a:r>
            <a:r>
              <a:rPr lang="en-US" sz="2400" dirty="0" smtClean="0"/>
              <a:t> </a:t>
            </a:r>
            <a:endParaRPr lang="sr-Latn-RS" sz="2400" dirty="0" smtClean="0"/>
          </a:p>
          <a:p>
            <a:r>
              <a:rPr lang="en-US" sz="2400" dirty="0" err="1" smtClean="0"/>
              <a:t>Osteolysis</a:t>
            </a:r>
            <a:endParaRPr lang="sr-Latn-RS" sz="2400" dirty="0" smtClean="0"/>
          </a:p>
          <a:p>
            <a:r>
              <a:rPr lang="sr-Latn-RS" sz="2400" dirty="0" err="1" smtClean="0"/>
              <a:t>Cervical</a:t>
            </a:r>
            <a:r>
              <a:rPr lang="en-US" sz="2400" dirty="0" smtClean="0"/>
              <a:t> rib</a:t>
            </a:r>
            <a:r>
              <a:rPr lang="sr-Latn-RS" sz="2400" dirty="0" smtClean="0"/>
              <a:t> - </a:t>
            </a:r>
            <a:r>
              <a:rPr lang="en-US" sz="2400" dirty="0"/>
              <a:t>congenital abnormality of the seventh </a:t>
            </a:r>
            <a:r>
              <a:rPr lang="en-US" sz="2400" dirty="0" smtClean="0"/>
              <a:t>rib</a:t>
            </a:r>
            <a:endParaRPr lang="sr-Latn-RS" sz="2400" dirty="0" smtClean="0"/>
          </a:p>
          <a:p>
            <a:endParaRPr lang="en-US" sz="2400" dirty="0"/>
          </a:p>
        </p:txBody>
      </p:sp>
      <p:pic>
        <p:nvPicPr>
          <p:cNvPr id="4" name="Picture 3"/>
          <p:cNvPicPr>
            <a:picLocks noChangeAspect="1"/>
          </p:cNvPicPr>
          <p:nvPr/>
        </p:nvPicPr>
        <p:blipFill>
          <a:blip r:embed="rId2"/>
          <a:stretch>
            <a:fillRect/>
          </a:stretch>
        </p:blipFill>
        <p:spPr>
          <a:xfrm>
            <a:off x="345989" y="4135092"/>
            <a:ext cx="4452046" cy="2507704"/>
          </a:xfrm>
          <a:prstGeom prst="rect">
            <a:avLst/>
          </a:prstGeom>
        </p:spPr>
      </p:pic>
      <p:pic>
        <p:nvPicPr>
          <p:cNvPr id="5" name="Picture 4"/>
          <p:cNvPicPr>
            <a:picLocks noChangeAspect="1"/>
          </p:cNvPicPr>
          <p:nvPr/>
        </p:nvPicPr>
        <p:blipFill>
          <a:blip r:embed="rId3"/>
          <a:stretch>
            <a:fillRect/>
          </a:stretch>
        </p:blipFill>
        <p:spPr>
          <a:xfrm>
            <a:off x="8747461" y="2527670"/>
            <a:ext cx="3444539" cy="3846909"/>
          </a:xfrm>
          <a:prstGeom prst="rect">
            <a:avLst/>
          </a:prstGeom>
        </p:spPr>
      </p:pic>
      <p:pic>
        <p:nvPicPr>
          <p:cNvPr id="6" name="Picture 5"/>
          <p:cNvPicPr>
            <a:picLocks noChangeAspect="1"/>
          </p:cNvPicPr>
          <p:nvPr/>
        </p:nvPicPr>
        <p:blipFill>
          <a:blip r:embed="rId4"/>
          <a:stretch>
            <a:fillRect/>
          </a:stretch>
        </p:blipFill>
        <p:spPr>
          <a:xfrm>
            <a:off x="5387331" y="0"/>
            <a:ext cx="4045096" cy="3417217"/>
          </a:xfrm>
          <a:prstGeom prst="rect">
            <a:avLst/>
          </a:prstGeom>
        </p:spPr>
      </p:pic>
      <p:pic>
        <p:nvPicPr>
          <p:cNvPr id="7" name="Picture 6"/>
          <p:cNvPicPr>
            <a:picLocks noChangeAspect="1"/>
          </p:cNvPicPr>
          <p:nvPr/>
        </p:nvPicPr>
        <p:blipFill>
          <a:blip r:embed="rId5"/>
          <a:stretch>
            <a:fillRect/>
          </a:stretch>
        </p:blipFill>
        <p:spPr>
          <a:xfrm>
            <a:off x="8039568" y="1665551"/>
            <a:ext cx="896190" cy="542591"/>
          </a:xfrm>
          <a:prstGeom prst="rect">
            <a:avLst/>
          </a:prstGeom>
        </p:spPr>
      </p:pic>
      <p:pic>
        <p:nvPicPr>
          <p:cNvPr id="8" name="Picture 7"/>
          <p:cNvPicPr>
            <a:picLocks noChangeAspect="1"/>
          </p:cNvPicPr>
          <p:nvPr/>
        </p:nvPicPr>
        <p:blipFill>
          <a:blip r:embed="rId6"/>
          <a:stretch>
            <a:fillRect/>
          </a:stretch>
        </p:blipFill>
        <p:spPr>
          <a:xfrm>
            <a:off x="5132173" y="2891599"/>
            <a:ext cx="3416184" cy="3966401"/>
          </a:xfrm>
          <a:prstGeom prst="rect">
            <a:avLst/>
          </a:prstGeom>
        </p:spPr>
      </p:pic>
    </p:spTree>
    <p:extLst>
      <p:ext uri="{BB962C8B-B14F-4D97-AF65-F5344CB8AC3E}">
        <p14:creationId xmlns:p14="http://schemas.microsoft.com/office/powerpoint/2010/main" val="26333142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43913"/>
          </a:xfrm>
        </p:spPr>
        <p:txBody>
          <a:bodyPr>
            <a:normAutofit/>
          </a:bodyPr>
          <a:lstStyle/>
          <a:p>
            <a:r>
              <a:rPr lang="sr-Latn-RS" dirty="0"/>
              <a:t>N</a:t>
            </a:r>
            <a:r>
              <a:rPr lang="en-US" dirty="0" err="1"/>
              <a:t>otching</a:t>
            </a:r>
            <a:r>
              <a:rPr lang="sr-Latn-RS" dirty="0"/>
              <a:t> - a</a:t>
            </a:r>
            <a:r>
              <a:rPr lang="en-US" dirty="0" err="1"/>
              <a:t>ortic</a:t>
            </a:r>
            <a:r>
              <a:rPr lang="en-US" dirty="0"/>
              <a:t> </a:t>
            </a:r>
            <a:r>
              <a:rPr lang="sr-Latn-RS" dirty="0"/>
              <a:t>c</a:t>
            </a:r>
            <a:r>
              <a:rPr lang="en-US" dirty="0" err="1" smtClean="0"/>
              <a:t>oarctation</a:t>
            </a:r>
            <a:endParaRPr lang="en-US" dirty="0"/>
          </a:p>
        </p:txBody>
      </p:sp>
      <p:sp>
        <p:nvSpPr>
          <p:cNvPr id="3" name="Content Placeholder 2"/>
          <p:cNvSpPr>
            <a:spLocks noGrp="1"/>
          </p:cNvSpPr>
          <p:nvPr>
            <p:ph idx="1"/>
          </p:nvPr>
        </p:nvSpPr>
        <p:spPr>
          <a:xfrm>
            <a:off x="838200" y="1573428"/>
            <a:ext cx="10515600" cy="4926226"/>
          </a:xfrm>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1249960" y="1292039"/>
            <a:ext cx="3204594" cy="5379139"/>
          </a:xfrm>
          <a:prstGeom prst="rect">
            <a:avLst/>
          </a:prstGeom>
        </p:spPr>
      </p:pic>
      <p:pic>
        <p:nvPicPr>
          <p:cNvPr id="5" name="Picture 4"/>
          <p:cNvPicPr>
            <a:picLocks noChangeAspect="1"/>
          </p:cNvPicPr>
          <p:nvPr/>
        </p:nvPicPr>
        <p:blipFill>
          <a:blip r:embed="rId3"/>
          <a:stretch>
            <a:fillRect/>
          </a:stretch>
        </p:blipFill>
        <p:spPr>
          <a:xfrm>
            <a:off x="6660860" y="1293330"/>
            <a:ext cx="4382548" cy="5377360"/>
          </a:xfrm>
          <a:prstGeom prst="rect">
            <a:avLst/>
          </a:prstGeom>
        </p:spPr>
      </p:pic>
    </p:spTree>
    <p:extLst>
      <p:ext uri="{BB962C8B-B14F-4D97-AF65-F5344CB8AC3E}">
        <p14:creationId xmlns:p14="http://schemas.microsoft.com/office/powerpoint/2010/main" val="16915352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282"/>
            <a:ext cx="10515600" cy="1128584"/>
          </a:xfrm>
        </p:spPr>
        <p:txBody>
          <a:bodyPr/>
          <a:lstStyle/>
          <a:p>
            <a:r>
              <a:rPr lang="sr-Latn-RS" dirty="0" err="1" smtClean="0"/>
              <a:t>Mediastinum</a:t>
            </a:r>
            <a:r>
              <a:rPr lang="sr-Latn-RS" dirty="0" smtClean="0"/>
              <a:t> </a:t>
            </a:r>
            <a:endParaRPr lang="en-US" dirty="0"/>
          </a:p>
        </p:txBody>
      </p:sp>
      <p:sp>
        <p:nvSpPr>
          <p:cNvPr id="3" name="Content Placeholder 2"/>
          <p:cNvSpPr>
            <a:spLocks noGrp="1"/>
          </p:cNvSpPr>
          <p:nvPr>
            <p:ph idx="1"/>
          </p:nvPr>
        </p:nvSpPr>
        <p:spPr>
          <a:xfrm>
            <a:off x="214184" y="1375718"/>
            <a:ext cx="4118919" cy="5214551"/>
          </a:xfrm>
        </p:spPr>
        <p:txBody>
          <a:bodyPr>
            <a:normAutofit lnSpcReduction="10000"/>
          </a:bodyPr>
          <a:lstStyle/>
          <a:p>
            <a:r>
              <a:rPr lang="en-US" dirty="0"/>
              <a:t>The mediastinum is the space from the upper aperture of the thorax to the diaphragm, between the lung wings laterally, the sternum in front and the spinal column </a:t>
            </a:r>
            <a:r>
              <a:rPr lang="en-US" dirty="0" smtClean="0"/>
              <a:t>behind</a:t>
            </a:r>
            <a:endParaRPr lang="sr-Latn-RS" dirty="0" smtClean="0"/>
          </a:p>
          <a:p>
            <a:r>
              <a:rPr lang="sr-Latn-RS" dirty="0" smtClean="0"/>
              <a:t>T</a:t>
            </a:r>
            <a:r>
              <a:rPr lang="en-US" dirty="0" smtClean="0"/>
              <a:t>he </a:t>
            </a:r>
            <a:r>
              <a:rPr lang="en-US" dirty="0"/>
              <a:t>mediastinum is divided into upper and lower, anterior, middle and </a:t>
            </a:r>
            <a:r>
              <a:rPr lang="en-US" dirty="0" smtClean="0"/>
              <a:t>posterior</a:t>
            </a:r>
            <a:endParaRPr lang="sr-Latn-RS" dirty="0" smtClean="0"/>
          </a:p>
          <a:p>
            <a:r>
              <a:rPr lang="sr-Latn-RS" dirty="0" smtClean="0"/>
              <a:t>T</a:t>
            </a:r>
            <a:r>
              <a:rPr lang="en-US" dirty="0" smtClean="0"/>
              <a:t>his </a:t>
            </a:r>
            <a:r>
              <a:rPr lang="en-US" dirty="0"/>
              <a:t>division is not anatomical, but clinical</a:t>
            </a:r>
          </a:p>
        </p:txBody>
      </p:sp>
      <p:pic>
        <p:nvPicPr>
          <p:cNvPr id="4" name="Picture 3"/>
          <p:cNvPicPr>
            <a:picLocks noChangeAspect="1"/>
          </p:cNvPicPr>
          <p:nvPr/>
        </p:nvPicPr>
        <p:blipFill>
          <a:blip r:embed="rId2"/>
          <a:stretch>
            <a:fillRect/>
          </a:stretch>
        </p:blipFill>
        <p:spPr>
          <a:xfrm>
            <a:off x="7852067" y="0"/>
            <a:ext cx="4339933" cy="4069492"/>
          </a:xfrm>
          <a:prstGeom prst="rect">
            <a:avLst/>
          </a:prstGeom>
        </p:spPr>
      </p:pic>
      <p:pic>
        <p:nvPicPr>
          <p:cNvPr id="5" name="Picture 4"/>
          <p:cNvPicPr>
            <a:picLocks noChangeAspect="1"/>
          </p:cNvPicPr>
          <p:nvPr/>
        </p:nvPicPr>
        <p:blipFill>
          <a:blip r:embed="rId3"/>
          <a:stretch>
            <a:fillRect/>
          </a:stretch>
        </p:blipFill>
        <p:spPr>
          <a:xfrm>
            <a:off x="4469836" y="2225050"/>
            <a:ext cx="3382231" cy="4632952"/>
          </a:xfrm>
          <a:prstGeom prst="rect">
            <a:avLst/>
          </a:prstGeom>
        </p:spPr>
      </p:pic>
    </p:spTree>
    <p:extLst>
      <p:ext uri="{BB962C8B-B14F-4D97-AF65-F5344CB8AC3E}">
        <p14:creationId xmlns:p14="http://schemas.microsoft.com/office/powerpoint/2010/main" val="29125937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6520"/>
            <a:ext cx="10515600" cy="1021492"/>
          </a:xfrm>
        </p:spPr>
        <p:txBody>
          <a:bodyPr/>
          <a:lstStyle/>
          <a:p>
            <a:r>
              <a:rPr lang="sr-Latn-RS" dirty="0" err="1" smtClean="0"/>
              <a:t>Mediastinum</a:t>
            </a:r>
            <a:r>
              <a:rPr lang="sr-Latn-RS" dirty="0" smtClean="0"/>
              <a:t> </a:t>
            </a:r>
            <a:endParaRPr lang="en-US" dirty="0"/>
          </a:p>
        </p:txBody>
      </p:sp>
      <p:sp>
        <p:nvSpPr>
          <p:cNvPr id="3" name="Content Placeholder 2"/>
          <p:cNvSpPr>
            <a:spLocks noGrp="1"/>
          </p:cNvSpPr>
          <p:nvPr>
            <p:ph idx="1"/>
          </p:nvPr>
        </p:nvSpPr>
        <p:spPr>
          <a:xfrm>
            <a:off x="164757" y="1252150"/>
            <a:ext cx="5222789" cy="5428735"/>
          </a:xfrm>
        </p:spPr>
        <p:txBody>
          <a:bodyPr>
            <a:normAutofit fontScale="85000" lnSpcReduction="20000"/>
          </a:bodyPr>
          <a:lstStyle/>
          <a:p>
            <a:r>
              <a:rPr lang="sr-Latn-RS" dirty="0" err="1" smtClean="0"/>
              <a:t>Upper</a:t>
            </a:r>
            <a:r>
              <a:rPr lang="sr-Latn-RS" dirty="0" smtClean="0"/>
              <a:t> </a:t>
            </a:r>
            <a:r>
              <a:rPr lang="sr-Latn-RS" dirty="0" err="1" smtClean="0"/>
              <a:t>mediastinum</a:t>
            </a:r>
            <a:r>
              <a:rPr lang="sr-Latn-RS" dirty="0" smtClean="0"/>
              <a:t> – </a:t>
            </a:r>
            <a:r>
              <a:rPr lang="sr-Latn-RS" dirty="0" err="1" smtClean="0"/>
              <a:t>vascular</a:t>
            </a:r>
            <a:r>
              <a:rPr lang="sr-Latn-RS" dirty="0" smtClean="0"/>
              <a:t> </a:t>
            </a:r>
            <a:r>
              <a:rPr lang="sr-Latn-RS" dirty="0" err="1" smtClean="0"/>
              <a:t>opacity</a:t>
            </a:r>
            <a:r>
              <a:rPr lang="sr-Latn-RS" dirty="0" smtClean="0"/>
              <a:t> (aorta, </a:t>
            </a:r>
            <a:r>
              <a:rPr lang="sr-Latn-RS" dirty="0" err="1" smtClean="0"/>
              <a:t>aortic</a:t>
            </a:r>
            <a:r>
              <a:rPr lang="sr-Latn-RS" dirty="0" smtClean="0"/>
              <a:t> </a:t>
            </a:r>
            <a:r>
              <a:rPr lang="sr-Latn-RS" dirty="0" err="1" smtClean="0"/>
              <a:t>arch</a:t>
            </a:r>
            <a:r>
              <a:rPr lang="sr-Latn-RS" dirty="0" smtClean="0"/>
              <a:t>, </a:t>
            </a:r>
            <a:r>
              <a:rPr lang="sr-Latn-RS" dirty="0" err="1" smtClean="0"/>
              <a:t>superior</a:t>
            </a:r>
            <a:r>
              <a:rPr lang="sr-Latn-RS" dirty="0" smtClean="0"/>
              <a:t> vena cava, </a:t>
            </a:r>
            <a:r>
              <a:rPr lang="sr-Latn-RS" dirty="0" err="1" smtClean="0"/>
              <a:t>trachea</a:t>
            </a:r>
            <a:r>
              <a:rPr lang="sr-Latn-RS" dirty="0" smtClean="0"/>
              <a:t>) – </a:t>
            </a:r>
            <a:r>
              <a:rPr lang="en-US" dirty="0"/>
              <a:t>expansive changes in the thyroid </a:t>
            </a:r>
            <a:r>
              <a:rPr lang="en-US" dirty="0" smtClean="0"/>
              <a:t>gland</a:t>
            </a:r>
            <a:r>
              <a:rPr lang="sr-Latn-RS" dirty="0"/>
              <a:t>, </a:t>
            </a:r>
            <a:r>
              <a:rPr lang="sr-Latn-RS" dirty="0" err="1"/>
              <a:t>lymph</a:t>
            </a:r>
            <a:r>
              <a:rPr lang="sr-Latn-RS" dirty="0"/>
              <a:t> </a:t>
            </a:r>
            <a:r>
              <a:rPr lang="sr-Latn-RS" dirty="0" err="1"/>
              <a:t>nodes</a:t>
            </a:r>
            <a:endParaRPr lang="sr-Latn-RS" dirty="0" smtClean="0"/>
          </a:p>
          <a:p>
            <a:r>
              <a:rPr lang="sr-Latn-RS" dirty="0" err="1" smtClean="0"/>
              <a:t>Lower</a:t>
            </a:r>
            <a:r>
              <a:rPr lang="sr-Latn-RS" dirty="0" smtClean="0"/>
              <a:t> </a:t>
            </a:r>
            <a:r>
              <a:rPr lang="sr-Latn-RS" dirty="0" err="1" smtClean="0"/>
              <a:t>mediastinum</a:t>
            </a:r>
            <a:r>
              <a:rPr lang="sr-Latn-RS" dirty="0" smtClean="0"/>
              <a:t> – </a:t>
            </a:r>
            <a:r>
              <a:rPr lang="sr-Latn-RS" dirty="0" err="1" smtClean="0"/>
              <a:t>heart</a:t>
            </a:r>
            <a:r>
              <a:rPr lang="sr-Latn-RS" dirty="0"/>
              <a:t> – </a:t>
            </a:r>
            <a:r>
              <a:rPr lang="sr-Latn-RS" dirty="0" err="1"/>
              <a:t>pericardial</a:t>
            </a:r>
            <a:r>
              <a:rPr lang="sr-Latn-RS" dirty="0"/>
              <a:t> </a:t>
            </a:r>
            <a:r>
              <a:rPr lang="sr-Latn-RS" dirty="0" err="1" smtClean="0"/>
              <a:t>cyst</a:t>
            </a:r>
            <a:r>
              <a:rPr lang="sr-Latn-RS" dirty="0" smtClean="0"/>
              <a:t> </a:t>
            </a:r>
          </a:p>
          <a:p>
            <a:r>
              <a:rPr lang="sr-Latn-RS" dirty="0" err="1" smtClean="0"/>
              <a:t>Anterior</a:t>
            </a:r>
            <a:r>
              <a:rPr lang="sr-Latn-RS" dirty="0" smtClean="0"/>
              <a:t> </a:t>
            </a:r>
            <a:r>
              <a:rPr lang="sr-Latn-RS" dirty="0" err="1" smtClean="0"/>
              <a:t>mediastinum</a:t>
            </a:r>
            <a:r>
              <a:rPr lang="sr-Latn-RS" dirty="0" smtClean="0"/>
              <a:t> – </a:t>
            </a:r>
            <a:r>
              <a:rPr lang="en-US" dirty="0" err="1"/>
              <a:t>prevascular</a:t>
            </a:r>
            <a:r>
              <a:rPr lang="en-US" dirty="0"/>
              <a:t> space between the heart and the sternum</a:t>
            </a:r>
            <a:r>
              <a:rPr lang="sr-Latn-RS" dirty="0" smtClean="0"/>
              <a:t> – </a:t>
            </a:r>
            <a:r>
              <a:rPr lang="sr-Latn-RS" dirty="0"/>
              <a:t>lymphomas, </a:t>
            </a:r>
            <a:r>
              <a:rPr lang="sr-Latn-RS" dirty="0" err="1" smtClean="0"/>
              <a:t>thymoma</a:t>
            </a:r>
            <a:endParaRPr lang="sr-Latn-RS" dirty="0" smtClean="0"/>
          </a:p>
          <a:p>
            <a:r>
              <a:rPr lang="sr-Latn-RS" dirty="0" err="1" smtClean="0"/>
              <a:t>Middle</a:t>
            </a:r>
            <a:r>
              <a:rPr lang="sr-Latn-RS" dirty="0" smtClean="0"/>
              <a:t> </a:t>
            </a:r>
            <a:r>
              <a:rPr lang="sr-Latn-RS" dirty="0" err="1" smtClean="0"/>
              <a:t>mediastinum</a:t>
            </a:r>
            <a:r>
              <a:rPr lang="sr-Latn-RS" dirty="0" smtClean="0"/>
              <a:t> – </a:t>
            </a:r>
            <a:r>
              <a:rPr lang="sr-Latn-RS" dirty="0" err="1" smtClean="0"/>
              <a:t>vascular</a:t>
            </a:r>
            <a:r>
              <a:rPr lang="sr-Latn-RS" dirty="0" smtClean="0"/>
              <a:t> </a:t>
            </a:r>
            <a:r>
              <a:rPr lang="sr-Latn-RS" dirty="0" err="1" smtClean="0"/>
              <a:t>space</a:t>
            </a:r>
            <a:r>
              <a:rPr lang="sr-Latn-RS" dirty="0" smtClean="0"/>
              <a:t> (</a:t>
            </a:r>
            <a:r>
              <a:rPr lang="en-US" dirty="0"/>
              <a:t>aorta, pulmonary artery, trachea, both main bronchi, </a:t>
            </a:r>
            <a:r>
              <a:rPr lang="en-US" dirty="0" smtClean="0"/>
              <a:t>esophagus</a:t>
            </a:r>
            <a:r>
              <a:rPr lang="sr-Latn-RS" dirty="0" smtClean="0"/>
              <a:t>) – </a:t>
            </a:r>
            <a:r>
              <a:rPr lang="sr-Latn-RS" dirty="0" err="1" smtClean="0"/>
              <a:t>lymph</a:t>
            </a:r>
            <a:r>
              <a:rPr lang="sr-Latn-RS" dirty="0" smtClean="0"/>
              <a:t> </a:t>
            </a:r>
            <a:r>
              <a:rPr lang="sr-Latn-RS" dirty="0" err="1" smtClean="0"/>
              <a:t>nodes</a:t>
            </a:r>
            <a:r>
              <a:rPr lang="sr-Latn-RS" dirty="0"/>
              <a:t>, </a:t>
            </a:r>
            <a:r>
              <a:rPr lang="sr-Latn-RS" dirty="0" err="1"/>
              <a:t>aneurysms</a:t>
            </a:r>
            <a:endParaRPr lang="sr-Latn-RS" dirty="0" smtClean="0"/>
          </a:p>
          <a:p>
            <a:r>
              <a:rPr lang="sr-Latn-RS" dirty="0" err="1" smtClean="0"/>
              <a:t>Posterior</a:t>
            </a:r>
            <a:r>
              <a:rPr lang="sr-Latn-RS" dirty="0" smtClean="0"/>
              <a:t> </a:t>
            </a:r>
            <a:r>
              <a:rPr lang="sr-Latn-RS" dirty="0" err="1" smtClean="0"/>
              <a:t>mediastinum</a:t>
            </a:r>
            <a:r>
              <a:rPr lang="sr-Latn-RS" dirty="0" smtClean="0"/>
              <a:t> – </a:t>
            </a:r>
            <a:r>
              <a:rPr lang="en-US" dirty="0"/>
              <a:t>the space behind the </a:t>
            </a:r>
            <a:r>
              <a:rPr lang="en-US" dirty="0" smtClean="0"/>
              <a:t>pericardium</a:t>
            </a:r>
            <a:r>
              <a:rPr lang="sr-Latn-RS" dirty="0"/>
              <a:t> </a:t>
            </a:r>
            <a:r>
              <a:rPr lang="sr-Latn-RS" dirty="0" smtClean="0"/>
              <a:t>(</a:t>
            </a:r>
            <a:r>
              <a:rPr lang="en-US" dirty="0" smtClean="0"/>
              <a:t>the </a:t>
            </a:r>
            <a:r>
              <a:rPr lang="en-US" dirty="0"/>
              <a:t>spinal </a:t>
            </a:r>
            <a:r>
              <a:rPr lang="en-US" dirty="0" smtClean="0"/>
              <a:t>column</a:t>
            </a:r>
            <a:r>
              <a:rPr lang="sr-Latn-RS" dirty="0" smtClean="0"/>
              <a:t>,</a:t>
            </a:r>
            <a:r>
              <a:rPr lang="en-US" dirty="0" smtClean="0"/>
              <a:t> nerve roots</a:t>
            </a:r>
            <a:r>
              <a:rPr lang="sr-Latn-RS" dirty="0" smtClean="0"/>
              <a:t>) </a:t>
            </a:r>
            <a:r>
              <a:rPr lang="sr-Latn-RS" dirty="0"/>
              <a:t>– </a:t>
            </a:r>
            <a:r>
              <a:rPr lang="sr-Latn-RS" dirty="0" err="1"/>
              <a:t>neurogenic</a:t>
            </a:r>
            <a:r>
              <a:rPr lang="sr-Latn-RS" dirty="0"/>
              <a:t> </a:t>
            </a:r>
            <a:r>
              <a:rPr lang="sr-Latn-RS" dirty="0" err="1"/>
              <a:t>tumors</a:t>
            </a:r>
            <a:endParaRPr lang="en-US" dirty="0"/>
          </a:p>
        </p:txBody>
      </p:sp>
      <p:pic>
        <p:nvPicPr>
          <p:cNvPr id="4" name="Picture 3"/>
          <p:cNvPicPr>
            <a:picLocks noChangeAspect="1"/>
          </p:cNvPicPr>
          <p:nvPr/>
        </p:nvPicPr>
        <p:blipFill>
          <a:blip r:embed="rId2"/>
          <a:stretch>
            <a:fillRect/>
          </a:stretch>
        </p:blipFill>
        <p:spPr>
          <a:xfrm>
            <a:off x="5499967" y="198543"/>
            <a:ext cx="3339379" cy="3131287"/>
          </a:xfrm>
          <a:prstGeom prst="rect">
            <a:avLst/>
          </a:prstGeom>
        </p:spPr>
      </p:pic>
      <p:pic>
        <p:nvPicPr>
          <p:cNvPr id="5" name="Picture 4"/>
          <p:cNvPicPr>
            <a:picLocks noChangeAspect="1"/>
          </p:cNvPicPr>
          <p:nvPr/>
        </p:nvPicPr>
        <p:blipFill>
          <a:blip r:embed="rId3"/>
          <a:stretch>
            <a:fillRect/>
          </a:stretch>
        </p:blipFill>
        <p:spPr>
          <a:xfrm>
            <a:off x="8973176" y="198542"/>
            <a:ext cx="2766203" cy="3131287"/>
          </a:xfrm>
          <a:prstGeom prst="rect">
            <a:avLst/>
          </a:prstGeom>
        </p:spPr>
      </p:pic>
      <p:pic>
        <p:nvPicPr>
          <p:cNvPr id="6" name="Picture 5"/>
          <p:cNvPicPr>
            <a:picLocks noChangeAspect="1"/>
          </p:cNvPicPr>
          <p:nvPr/>
        </p:nvPicPr>
        <p:blipFill>
          <a:blip r:embed="rId4"/>
          <a:stretch>
            <a:fillRect/>
          </a:stretch>
        </p:blipFill>
        <p:spPr>
          <a:xfrm>
            <a:off x="5988908" y="3357030"/>
            <a:ext cx="2497867" cy="3323855"/>
          </a:xfrm>
          <a:prstGeom prst="rect">
            <a:avLst/>
          </a:prstGeom>
        </p:spPr>
      </p:pic>
      <p:pic>
        <p:nvPicPr>
          <p:cNvPr id="7" name="Picture 6"/>
          <p:cNvPicPr>
            <a:picLocks noChangeAspect="1"/>
          </p:cNvPicPr>
          <p:nvPr/>
        </p:nvPicPr>
        <p:blipFill>
          <a:blip r:embed="rId5"/>
          <a:stretch>
            <a:fillRect/>
          </a:stretch>
        </p:blipFill>
        <p:spPr>
          <a:xfrm>
            <a:off x="9106302" y="3499535"/>
            <a:ext cx="2796342" cy="3225115"/>
          </a:xfrm>
          <a:prstGeom prst="rect">
            <a:avLst/>
          </a:prstGeom>
        </p:spPr>
      </p:pic>
    </p:spTree>
    <p:extLst>
      <p:ext uri="{BB962C8B-B14F-4D97-AF65-F5344CB8AC3E}">
        <p14:creationId xmlns:p14="http://schemas.microsoft.com/office/powerpoint/2010/main" val="23273738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856734"/>
          </a:xfrm>
        </p:spPr>
        <p:txBody>
          <a:bodyPr/>
          <a:lstStyle/>
          <a:p>
            <a:r>
              <a:rPr lang="sr-Latn-RS" dirty="0" err="1" smtClean="0"/>
              <a:t>Hilum</a:t>
            </a:r>
            <a:endParaRPr lang="en-US" dirty="0"/>
          </a:p>
        </p:txBody>
      </p:sp>
      <p:sp>
        <p:nvSpPr>
          <p:cNvPr id="3" name="Content Placeholder 2"/>
          <p:cNvSpPr>
            <a:spLocks noGrp="1"/>
          </p:cNvSpPr>
          <p:nvPr>
            <p:ph idx="1"/>
          </p:nvPr>
        </p:nvSpPr>
        <p:spPr>
          <a:xfrm>
            <a:off x="90617" y="1070918"/>
            <a:ext cx="4695568" cy="5642919"/>
          </a:xfrm>
        </p:spPr>
        <p:txBody>
          <a:bodyPr>
            <a:normAutofit fontScale="85000" lnSpcReduction="10000"/>
          </a:bodyPr>
          <a:lstStyle/>
          <a:p>
            <a:r>
              <a:rPr lang="sr-Latn-RS" dirty="0" err="1" smtClean="0"/>
              <a:t>Right</a:t>
            </a:r>
            <a:r>
              <a:rPr lang="sr-Latn-RS" dirty="0" smtClean="0"/>
              <a:t> </a:t>
            </a:r>
            <a:r>
              <a:rPr lang="sr-Latn-RS" dirty="0" err="1" smtClean="0"/>
              <a:t>and</a:t>
            </a:r>
            <a:r>
              <a:rPr lang="sr-Latn-RS" dirty="0" smtClean="0"/>
              <a:t> </a:t>
            </a:r>
            <a:r>
              <a:rPr lang="sr-Latn-RS" dirty="0" err="1" smtClean="0"/>
              <a:t>left</a:t>
            </a:r>
            <a:endParaRPr lang="sr-Latn-RS" dirty="0" smtClean="0"/>
          </a:p>
          <a:p>
            <a:r>
              <a:rPr lang="en-US" dirty="0"/>
              <a:t>The largest part of the radiological </a:t>
            </a:r>
            <a:r>
              <a:rPr lang="en-US" dirty="0" smtClean="0"/>
              <a:t>o</a:t>
            </a:r>
            <a:r>
              <a:rPr lang="sr-Latn-RS" dirty="0" err="1" smtClean="0"/>
              <a:t>pacity</a:t>
            </a:r>
            <a:r>
              <a:rPr lang="en-US" dirty="0" smtClean="0"/>
              <a:t> </a:t>
            </a:r>
            <a:r>
              <a:rPr lang="en-US" dirty="0"/>
              <a:t>of the </a:t>
            </a:r>
            <a:r>
              <a:rPr lang="en-US" dirty="0" err="1" smtClean="0"/>
              <a:t>hilu</a:t>
            </a:r>
            <a:r>
              <a:rPr lang="sr-Latn-RS" dirty="0" smtClean="0"/>
              <a:t>m</a:t>
            </a:r>
            <a:r>
              <a:rPr lang="en-US" dirty="0" smtClean="0"/>
              <a:t> </a:t>
            </a:r>
            <a:r>
              <a:rPr lang="en-US" dirty="0"/>
              <a:t>is made up of blood vessels, arteries more dominant than </a:t>
            </a:r>
            <a:r>
              <a:rPr lang="en-US" dirty="0" smtClean="0"/>
              <a:t>veins</a:t>
            </a:r>
            <a:endParaRPr lang="sr-Latn-RS" dirty="0" smtClean="0"/>
          </a:p>
          <a:p>
            <a:r>
              <a:rPr lang="en-US" dirty="0"/>
              <a:t>The normal width of the </a:t>
            </a:r>
            <a:r>
              <a:rPr lang="en-US" dirty="0" err="1" smtClean="0"/>
              <a:t>hilu</a:t>
            </a:r>
            <a:r>
              <a:rPr lang="sr-Latn-RS" dirty="0" smtClean="0"/>
              <a:t>m</a:t>
            </a:r>
            <a:r>
              <a:rPr lang="en-US" dirty="0" smtClean="0"/>
              <a:t> </a:t>
            </a:r>
            <a:r>
              <a:rPr lang="en-US" dirty="0"/>
              <a:t>is up to 2.5 </a:t>
            </a:r>
            <a:r>
              <a:rPr lang="en-US" dirty="0" smtClean="0"/>
              <a:t>cm</a:t>
            </a:r>
            <a:endParaRPr lang="sr-Latn-RS" dirty="0" smtClean="0"/>
          </a:p>
          <a:p>
            <a:r>
              <a:rPr lang="sr-Latn-RS" dirty="0" smtClean="0"/>
              <a:t>T</a:t>
            </a:r>
            <a:r>
              <a:rPr lang="en-US" dirty="0" smtClean="0"/>
              <a:t>he </a:t>
            </a:r>
            <a:r>
              <a:rPr lang="en-US" dirty="0"/>
              <a:t>most common change in the </a:t>
            </a:r>
            <a:r>
              <a:rPr lang="en-US" dirty="0" err="1" smtClean="0"/>
              <a:t>hilu</a:t>
            </a:r>
            <a:r>
              <a:rPr lang="sr-Latn-RS" dirty="0" smtClean="0"/>
              <a:t>m</a:t>
            </a:r>
            <a:r>
              <a:rPr lang="en-US" dirty="0" smtClean="0"/>
              <a:t> </a:t>
            </a:r>
            <a:r>
              <a:rPr lang="en-US" dirty="0"/>
              <a:t>is their enlargement (unilateral or bilateral</a:t>
            </a:r>
            <a:r>
              <a:rPr lang="en-US" dirty="0" smtClean="0"/>
              <a:t>)</a:t>
            </a:r>
            <a:endParaRPr lang="sr-Latn-RS" dirty="0" smtClean="0"/>
          </a:p>
          <a:p>
            <a:r>
              <a:rPr lang="sr-Latn-RS" dirty="0" err="1" smtClean="0"/>
              <a:t>Unilateral</a:t>
            </a:r>
            <a:r>
              <a:rPr lang="sr-Latn-RS" dirty="0" smtClean="0"/>
              <a:t>: </a:t>
            </a:r>
            <a:r>
              <a:rPr lang="sr-Latn-RS" dirty="0" err="1" smtClean="0"/>
              <a:t>cancer</a:t>
            </a:r>
            <a:r>
              <a:rPr lang="sr-Latn-RS" dirty="0" smtClean="0"/>
              <a:t>, </a:t>
            </a:r>
            <a:r>
              <a:rPr lang="sr-Latn-RS" dirty="0" err="1" smtClean="0"/>
              <a:t>lymph</a:t>
            </a:r>
            <a:r>
              <a:rPr lang="sr-Latn-RS" dirty="0" smtClean="0"/>
              <a:t> </a:t>
            </a:r>
            <a:r>
              <a:rPr lang="sr-Latn-RS" dirty="0" err="1" smtClean="0"/>
              <a:t>nodes</a:t>
            </a:r>
            <a:r>
              <a:rPr lang="sr-Latn-RS" dirty="0" smtClean="0"/>
              <a:t>, </a:t>
            </a:r>
            <a:r>
              <a:rPr lang="sr-Latn-RS" dirty="0" err="1" smtClean="0"/>
              <a:t>tuberculosis</a:t>
            </a:r>
            <a:endParaRPr lang="sr-Latn-RS" dirty="0" smtClean="0"/>
          </a:p>
          <a:p>
            <a:r>
              <a:rPr lang="sr-Latn-RS" dirty="0" err="1" smtClean="0"/>
              <a:t>Bilateral</a:t>
            </a:r>
            <a:r>
              <a:rPr lang="sr-Latn-RS" dirty="0"/>
              <a:t>: </a:t>
            </a:r>
            <a:r>
              <a:rPr lang="sr-Latn-RS" dirty="0" err="1"/>
              <a:t>Hodgkin</a:t>
            </a:r>
            <a:r>
              <a:rPr lang="sr-Latn-RS" dirty="0"/>
              <a:t> </a:t>
            </a:r>
            <a:r>
              <a:rPr lang="sr-Latn-RS" dirty="0" err="1"/>
              <a:t>lymphoma</a:t>
            </a:r>
            <a:r>
              <a:rPr lang="sr-Latn-RS" dirty="0"/>
              <a:t>, </a:t>
            </a:r>
            <a:r>
              <a:rPr lang="sr-Latn-RS" dirty="0" err="1"/>
              <a:t>sarcoidosis</a:t>
            </a:r>
            <a:r>
              <a:rPr lang="sr-Latn-RS" dirty="0"/>
              <a:t>, </a:t>
            </a:r>
            <a:r>
              <a:rPr lang="sr-Latn-RS" dirty="0" err="1"/>
              <a:t>pulmonary</a:t>
            </a:r>
            <a:r>
              <a:rPr lang="sr-Latn-RS" dirty="0"/>
              <a:t> </a:t>
            </a:r>
            <a:r>
              <a:rPr lang="sr-Latn-RS" dirty="0" err="1" smtClean="0"/>
              <a:t>hypertension</a:t>
            </a:r>
            <a:r>
              <a:rPr lang="sr-Latn-RS" dirty="0" smtClean="0"/>
              <a:t>                    </a:t>
            </a:r>
          </a:p>
          <a:p>
            <a:pPr marL="0" indent="0">
              <a:buNone/>
            </a:pPr>
            <a:r>
              <a:rPr lang="sr-Latn-RS" dirty="0"/>
              <a:t> </a:t>
            </a:r>
            <a:r>
              <a:rPr lang="sr-Latn-RS" dirty="0" smtClean="0"/>
              <a:t>                                          -</a:t>
            </a:r>
            <a:r>
              <a:rPr lang="sr-Latn-RS" dirty="0" err="1" smtClean="0"/>
              <a:t>lung</a:t>
            </a:r>
            <a:r>
              <a:rPr lang="sr-Latn-RS" dirty="0" smtClean="0"/>
              <a:t> </a:t>
            </a:r>
            <a:r>
              <a:rPr lang="sr-Latn-RS" dirty="0" err="1" smtClean="0"/>
              <a:t>cancer</a:t>
            </a:r>
            <a:endParaRPr lang="en-US" dirty="0"/>
          </a:p>
        </p:txBody>
      </p:sp>
      <p:pic>
        <p:nvPicPr>
          <p:cNvPr id="4" name="Picture 3"/>
          <p:cNvPicPr>
            <a:picLocks noChangeAspect="1"/>
          </p:cNvPicPr>
          <p:nvPr/>
        </p:nvPicPr>
        <p:blipFill>
          <a:blip r:embed="rId2"/>
          <a:stretch>
            <a:fillRect/>
          </a:stretch>
        </p:blipFill>
        <p:spPr>
          <a:xfrm>
            <a:off x="4721780" y="0"/>
            <a:ext cx="7470220" cy="3286897"/>
          </a:xfrm>
          <a:prstGeom prst="rect">
            <a:avLst/>
          </a:prstGeom>
        </p:spPr>
      </p:pic>
      <p:pic>
        <p:nvPicPr>
          <p:cNvPr id="5" name="Picture 4"/>
          <p:cNvPicPr>
            <a:picLocks noChangeAspect="1"/>
          </p:cNvPicPr>
          <p:nvPr/>
        </p:nvPicPr>
        <p:blipFill>
          <a:blip r:embed="rId3"/>
          <a:stretch>
            <a:fillRect/>
          </a:stretch>
        </p:blipFill>
        <p:spPr>
          <a:xfrm>
            <a:off x="5327308" y="3195105"/>
            <a:ext cx="6864692" cy="3676424"/>
          </a:xfrm>
          <a:prstGeom prst="rect">
            <a:avLst/>
          </a:prstGeom>
        </p:spPr>
      </p:pic>
    </p:spTree>
    <p:extLst>
      <p:ext uri="{BB962C8B-B14F-4D97-AF65-F5344CB8AC3E}">
        <p14:creationId xmlns:p14="http://schemas.microsoft.com/office/powerpoint/2010/main" val="3995209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0660"/>
            <a:ext cx="10515600" cy="1227438"/>
          </a:xfrm>
        </p:spPr>
        <p:txBody>
          <a:bodyPr/>
          <a:lstStyle/>
          <a:p>
            <a:r>
              <a:rPr lang="sr-Latn-RS" dirty="0" smtClean="0"/>
              <a:t>Chest </a:t>
            </a:r>
            <a:r>
              <a:rPr lang="sr-Latn-RS" dirty="0" err="1" smtClean="0"/>
              <a:t>radiography</a:t>
            </a:r>
            <a:endParaRPr lang="en-US" dirty="0"/>
          </a:p>
        </p:txBody>
      </p:sp>
      <p:sp>
        <p:nvSpPr>
          <p:cNvPr id="3" name="Content Placeholder 2"/>
          <p:cNvSpPr>
            <a:spLocks noGrp="1"/>
          </p:cNvSpPr>
          <p:nvPr>
            <p:ph idx="1"/>
          </p:nvPr>
        </p:nvSpPr>
        <p:spPr>
          <a:xfrm>
            <a:off x="838200" y="1598141"/>
            <a:ext cx="10515600" cy="4860324"/>
          </a:xfrm>
        </p:spPr>
        <p:txBody>
          <a:bodyPr/>
          <a:lstStyle/>
          <a:p>
            <a:r>
              <a:rPr lang="sr-Latn-RS" dirty="0" smtClean="0"/>
              <a:t>Chest </a:t>
            </a:r>
            <a:r>
              <a:rPr lang="sr-Latn-RS" dirty="0" err="1" smtClean="0"/>
              <a:t>radiography</a:t>
            </a:r>
            <a:r>
              <a:rPr lang="sr-Latn-RS" dirty="0" smtClean="0"/>
              <a:t> is </a:t>
            </a:r>
            <a:r>
              <a:rPr lang="sr-Latn-RS" dirty="0" err="1" smtClean="0"/>
              <a:t>the</a:t>
            </a:r>
            <a:r>
              <a:rPr lang="sr-Latn-RS" dirty="0" smtClean="0"/>
              <a:t> most </a:t>
            </a:r>
            <a:r>
              <a:rPr lang="sr-Latn-RS" dirty="0" err="1" smtClean="0"/>
              <a:t>frequently</a:t>
            </a:r>
            <a:r>
              <a:rPr lang="sr-Latn-RS" dirty="0" smtClean="0"/>
              <a:t> </a:t>
            </a:r>
            <a:r>
              <a:rPr lang="sr-Latn-RS" dirty="0" err="1" smtClean="0"/>
              <a:t>requested</a:t>
            </a:r>
            <a:r>
              <a:rPr lang="sr-Latn-RS" dirty="0" smtClean="0"/>
              <a:t> </a:t>
            </a:r>
            <a:r>
              <a:rPr lang="sr-Latn-RS" dirty="0" err="1" smtClean="0"/>
              <a:t>radiological</a:t>
            </a:r>
            <a:r>
              <a:rPr lang="sr-Latn-RS" dirty="0" smtClean="0"/>
              <a:t> </a:t>
            </a:r>
            <a:r>
              <a:rPr lang="sr-Latn-RS" dirty="0" err="1" smtClean="0"/>
              <a:t>examinations</a:t>
            </a:r>
            <a:endParaRPr lang="sr-Latn-RS" dirty="0" smtClean="0"/>
          </a:p>
          <a:p>
            <a:r>
              <a:rPr lang="en-US" dirty="0"/>
              <a:t>The basic technique of chest radiography has changed little over the past 100 years but recent developments in image receptor technology have resulted in the more efficient acquisition of chest radiographs with the benefit of a lower radiation </a:t>
            </a:r>
            <a:r>
              <a:rPr lang="en-US" dirty="0" smtClean="0"/>
              <a:t>dose</a:t>
            </a:r>
            <a:endParaRPr lang="sr-Latn-RS" dirty="0" smtClean="0"/>
          </a:p>
          <a:p>
            <a:r>
              <a:rPr lang="en-US" dirty="0"/>
              <a:t>Frontal and lateral projections are adequate for most </a:t>
            </a:r>
            <a:r>
              <a:rPr lang="en-US" dirty="0" smtClean="0"/>
              <a:t>purposes</a:t>
            </a:r>
            <a:endParaRPr lang="sr-Latn-RS" dirty="0" smtClean="0"/>
          </a:p>
          <a:p>
            <a:r>
              <a:rPr lang="en-US" dirty="0"/>
              <a:t>Standard </a:t>
            </a:r>
            <a:r>
              <a:rPr lang="en-US" dirty="0" smtClean="0"/>
              <a:t>projection</a:t>
            </a:r>
            <a:r>
              <a:rPr lang="sr-Latn-RS" dirty="0" smtClean="0"/>
              <a:t> is</a:t>
            </a:r>
            <a:r>
              <a:rPr lang="en-US" dirty="0" smtClean="0"/>
              <a:t> PA</a:t>
            </a:r>
            <a:r>
              <a:rPr lang="sr-Latn-RS" dirty="0" smtClean="0"/>
              <a:t> (</a:t>
            </a:r>
            <a:r>
              <a:rPr lang="sr-Latn-RS" dirty="0" err="1" smtClean="0"/>
              <a:t>postero-anterior</a:t>
            </a:r>
            <a:r>
              <a:rPr lang="sr-Latn-RS" dirty="0" smtClean="0"/>
              <a:t>) </a:t>
            </a:r>
            <a:r>
              <a:rPr lang="sr-Latn-RS" dirty="0" err="1" smtClean="0"/>
              <a:t>and</a:t>
            </a:r>
            <a:r>
              <a:rPr lang="sr-Latn-RS" dirty="0" smtClean="0"/>
              <a:t>/</a:t>
            </a:r>
            <a:r>
              <a:rPr lang="sr-Latn-RS" dirty="0" err="1" smtClean="0"/>
              <a:t>or</a:t>
            </a:r>
            <a:r>
              <a:rPr lang="en-US" dirty="0" smtClean="0"/>
              <a:t> </a:t>
            </a:r>
            <a:r>
              <a:rPr lang="sr-Latn-RS" dirty="0" smtClean="0"/>
              <a:t>lateral </a:t>
            </a:r>
            <a:r>
              <a:rPr lang="sr-Latn-RS" dirty="0" err="1" smtClean="0"/>
              <a:t>projection</a:t>
            </a:r>
            <a:endParaRPr lang="sr-Latn-RS" dirty="0" smtClean="0"/>
          </a:p>
          <a:p>
            <a:r>
              <a:rPr lang="en-US" dirty="0"/>
              <a:t>Other </a:t>
            </a:r>
            <a:r>
              <a:rPr lang="en-US" dirty="0" smtClean="0"/>
              <a:t>projections</a:t>
            </a:r>
            <a:r>
              <a:rPr lang="sr-Latn-RS" dirty="0" smtClean="0"/>
              <a:t> are AP (</a:t>
            </a:r>
            <a:r>
              <a:rPr lang="sr-Latn-RS" dirty="0" err="1" smtClean="0"/>
              <a:t>antero-posterior</a:t>
            </a:r>
            <a:r>
              <a:rPr lang="sr-Latn-RS" dirty="0" smtClean="0"/>
              <a:t>) </a:t>
            </a:r>
            <a:r>
              <a:rPr lang="sr-Latn-RS" dirty="0"/>
              <a:t>and </a:t>
            </a:r>
            <a:r>
              <a:rPr lang="sr-Latn-RS" dirty="0" err="1" smtClean="0"/>
              <a:t>oblique</a:t>
            </a:r>
            <a:r>
              <a:rPr lang="sr-Latn-RS" dirty="0" smtClean="0"/>
              <a:t> </a:t>
            </a:r>
            <a:r>
              <a:rPr lang="sr-Latn-RS" dirty="0" err="1"/>
              <a:t>projection</a:t>
            </a:r>
            <a:endParaRPr lang="en-US" dirty="0"/>
          </a:p>
        </p:txBody>
      </p:sp>
    </p:spTree>
    <p:extLst>
      <p:ext uri="{BB962C8B-B14F-4D97-AF65-F5344CB8AC3E}">
        <p14:creationId xmlns:p14="http://schemas.microsoft.com/office/powerpoint/2010/main" val="35948367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7"/>
            <a:ext cx="10515600" cy="1037967"/>
          </a:xfrm>
        </p:spPr>
        <p:txBody>
          <a:bodyPr/>
          <a:lstStyle/>
          <a:p>
            <a:r>
              <a:rPr lang="sr-Latn-RS" dirty="0"/>
              <a:t>Diaphragm</a:t>
            </a:r>
            <a:endParaRPr lang="en-US" dirty="0"/>
          </a:p>
        </p:txBody>
      </p:sp>
      <p:sp>
        <p:nvSpPr>
          <p:cNvPr id="3" name="Content Placeholder 2"/>
          <p:cNvSpPr>
            <a:spLocks noGrp="1"/>
          </p:cNvSpPr>
          <p:nvPr>
            <p:ph idx="1"/>
          </p:nvPr>
        </p:nvSpPr>
        <p:spPr>
          <a:xfrm>
            <a:off x="172996" y="1293342"/>
            <a:ext cx="3921210" cy="5329880"/>
          </a:xfrm>
        </p:spPr>
        <p:txBody>
          <a:bodyPr>
            <a:normAutofit lnSpcReduction="10000"/>
          </a:bodyPr>
          <a:lstStyle/>
          <a:p>
            <a:r>
              <a:rPr lang="en-US" dirty="0"/>
              <a:t>The radiographs show the right and left domes of the diaphragm towards the corresponding </a:t>
            </a:r>
            <a:r>
              <a:rPr lang="en-US" dirty="0" smtClean="0"/>
              <a:t>lung</a:t>
            </a:r>
            <a:endParaRPr lang="sr-Latn-RS" dirty="0" smtClean="0"/>
          </a:p>
          <a:p>
            <a:r>
              <a:rPr lang="en-US" dirty="0"/>
              <a:t>The right dome is normally higher than the </a:t>
            </a:r>
            <a:r>
              <a:rPr lang="en-US" dirty="0" smtClean="0"/>
              <a:t>left</a:t>
            </a:r>
            <a:endParaRPr lang="sr-Latn-RS" dirty="0" smtClean="0"/>
          </a:p>
          <a:p>
            <a:r>
              <a:rPr lang="sr-Latn-RS" dirty="0" smtClean="0"/>
              <a:t>W</a:t>
            </a:r>
            <a:r>
              <a:rPr lang="en-US" dirty="0" smtClean="0"/>
              <a:t>hat </a:t>
            </a:r>
            <a:r>
              <a:rPr lang="en-US" dirty="0"/>
              <a:t>needs to be analyzed: </a:t>
            </a:r>
            <a:r>
              <a:rPr lang="sr-Latn-RS" dirty="0" smtClean="0"/>
              <a:t>p</a:t>
            </a:r>
            <a:r>
              <a:rPr lang="en-US" dirty="0" err="1" smtClean="0"/>
              <a:t>rojection</a:t>
            </a:r>
            <a:r>
              <a:rPr lang="en-US" dirty="0" smtClean="0"/>
              <a:t> </a:t>
            </a:r>
            <a:r>
              <a:rPr lang="en-US" dirty="0"/>
              <a:t>height, contours, respiratory mobility, sinuses, </a:t>
            </a:r>
            <a:r>
              <a:rPr lang="en-US" dirty="0" err="1" smtClean="0"/>
              <a:t>subphrenium</a:t>
            </a:r>
            <a:endParaRPr lang="sr-Latn-RS" dirty="0" smtClean="0"/>
          </a:p>
          <a:p>
            <a:endParaRPr lang="sr-Latn-RS" dirty="0" smtClean="0"/>
          </a:p>
        </p:txBody>
      </p:sp>
      <p:pic>
        <p:nvPicPr>
          <p:cNvPr id="4" name="Picture 3"/>
          <p:cNvPicPr>
            <a:picLocks noChangeAspect="1"/>
          </p:cNvPicPr>
          <p:nvPr/>
        </p:nvPicPr>
        <p:blipFill>
          <a:blip r:embed="rId2"/>
          <a:stretch>
            <a:fillRect/>
          </a:stretch>
        </p:blipFill>
        <p:spPr>
          <a:xfrm>
            <a:off x="8954527" y="0"/>
            <a:ext cx="3237473" cy="2836027"/>
          </a:xfrm>
          <a:prstGeom prst="rect">
            <a:avLst/>
          </a:prstGeom>
        </p:spPr>
      </p:pic>
      <p:pic>
        <p:nvPicPr>
          <p:cNvPr id="5" name="Picture 4"/>
          <p:cNvPicPr>
            <a:picLocks noChangeAspect="1"/>
          </p:cNvPicPr>
          <p:nvPr/>
        </p:nvPicPr>
        <p:blipFill>
          <a:blip r:embed="rId3"/>
          <a:stretch>
            <a:fillRect/>
          </a:stretch>
        </p:blipFill>
        <p:spPr>
          <a:xfrm>
            <a:off x="4236952" y="890332"/>
            <a:ext cx="3879376" cy="3879376"/>
          </a:xfrm>
          <a:prstGeom prst="rect">
            <a:avLst/>
          </a:prstGeom>
        </p:spPr>
      </p:pic>
      <p:pic>
        <p:nvPicPr>
          <p:cNvPr id="6" name="Picture 5"/>
          <p:cNvPicPr>
            <a:picLocks noChangeAspect="1"/>
          </p:cNvPicPr>
          <p:nvPr/>
        </p:nvPicPr>
        <p:blipFill>
          <a:blip r:embed="rId4"/>
          <a:stretch>
            <a:fillRect/>
          </a:stretch>
        </p:blipFill>
        <p:spPr>
          <a:xfrm>
            <a:off x="8410833" y="2733089"/>
            <a:ext cx="3781168" cy="4124911"/>
          </a:xfrm>
          <a:prstGeom prst="rect">
            <a:avLst/>
          </a:prstGeom>
        </p:spPr>
      </p:pic>
    </p:spTree>
    <p:extLst>
      <p:ext uri="{BB962C8B-B14F-4D97-AF65-F5344CB8AC3E}">
        <p14:creationId xmlns:p14="http://schemas.microsoft.com/office/powerpoint/2010/main" val="4395613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021491"/>
          </a:xfrm>
        </p:spPr>
        <p:txBody>
          <a:bodyPr/>
          <a:lstStyle/>
          <a:p>
            <a:r>
              <a:rPr lang="sr-Latn-RS" dirty="0"/>
              <a:t>Diaphragm</a:t>
            </a:r>
            <a:endParaRPr lang="en-US" dirty="0"/>
          </a:p>
        </p:txBody>
      </p:sp>
      <p:sp>
        <p:nvSpPr>
          <p:cNvPr id="3" name="Content Placeholder 2"/>
          <p:cNvSpPr>
            <a:spLocks noGrp="1"/>
          </p:cNvSpPr>
          <p:nvPr>
            <p:ph idx="1"/>
          </p:nvPr>
        </p:nvSpPr>
        <p:spPr>
          <a:xfrm>
            <a:off x="107091" y="1005016"/>
            <a:ext cx="4676653" cy="5651157"/>
          </a:xfrm>
        </p:spPr>
        <p:txBody>
          <a:bodyPr>
            <a:normAutofit fontScale="92500" lnSpcReduction="10000"/>
          </a:bodyPr>
          <a:lstStyle/>
          <a:p>
            <a:r>
              <a:rPr lang="sr-Latn-RS" dirty="0"/>
              <a:t>I</a:t>
            </a:r>
            <a:r>
              <a:rPr lang="en-US" dirty="0"/>
              <a:t>f you can see air under the right </a:t>
            </a:r>
            <a:r>
              <a:rPr lang="en-US" dirty="0" err="1"/>
              <a:t>hemidiaphragm</a:t>
            </a:r>
            <a:r>
              <a:rPr lang="en-US" dirty="0"/>
              <a:t>, the differential diagnosis comes into consideration: </a:t>
            </a:r>
            <a:endParaRPr lang="sr-Latn-RS" dirty="0"/>
          </a:p>
          <a:p>
            <a:pPr lvl="1"/>
            <a:r>
              <a:rPr lang="en-US" dirty="0"/>
              <a:t>Chylaiditi</a:t>
            </a:r>
            <a:r>
              <a:rPr lang="sr-Latn-RS" dirty="0"/>
              <a:t> </a:t>
            </a:r>
            <a:r>
              <a:rPr lang="sr-Latn-RS" dirty="0" err="1" smtClean="0"/>
              <a:t>syndrome</a:t>
            </a:r>
            <a:r>
              <a:rPr lang="sr-Latn-RS" dirty="0" smtClean="0"/>
              <a:t> – </a:t>
            </a:r>
            <a:r>
              <a:rPr lang="en-US" b="1" dirty="0"/>
              <a:t> </a:t>
            </a:r>
            <a:r>
              <a:rPr lang="en-US" dirty="0"/>
              <a:t>is the anterior interposition of the colon to the liver reaching the under-surface of the right </a:t>
            </a:r>
            <a:r>
              <a:rPr lang="en-US" dirty="0" err="1"/>
              <a:t>hemidiaphragm</a:t>
            </a:r>
            <a:r>
              <a:rPr lang="en-US" dirty="0" smtClean="0"/>
              <a:t> </a:t>
            </a:r>
            <a:endParaRPr lang="sr-Latn-RS" dirty="0"/>
          </a:p>
          <a:p>
            <a:pPr lvl="1"/>
            <a:r>
              <a:rPr lang="en-US" dirty="0" smtClean="0"/>
              <a:t>Pneumoperitoneum</a:t>
            </a:r>
            <a:r>
              <a:rPr lang="sr-Latn-RS" dirty="0" smtClean="0"/>
              <a:t> –</a:t>
            </a:r>
            <a:r>
              <a:rPr lang="en-US" dirty="0"/>
              <a:t> </a:t>
            </a:r>
            <a:r>
              <a:rPr lang="en-US" dirty="0" smtClean="0"/>
              <a:t>gas </a:t>
            </a:r>
            <a:r>
              <a:rPr lang="en-US" dirty="0"/>
              <a:t>within the peritoneal cavity and is often the harbinger of a critical illness, often perforation of a hollow </a:t>
            </a:r>
            <a:r>
              <a:rPr lang="en-US" dirty="0" err="1"/>
              <a:t>viscus</a:t>
            </a:r>
            <a:endParaRPr lang="sr-Latn-RS" dirty="0"/>
          </a:p>
          <a:p>
            <a:pPr lvl="1"/>
            <a:r>
              <a:rPr lang="sr-Latn-RS" dirty="0" smtClean="0"/>
              <a:t>S</a:t>
            </a:r>
            <a:r>
              <a:rPr lang="en-US" dirty="0" err="1" smtClean="0"/>
              <a:t>ubphrenic</a:t>
            </a:r>
            <a:r>
              <a:rPr lang="en-US" dirty="0" smtClean="0"/>
              <a:t> abscess</a:t>
            </a:r>
            <a:r>
              <a:rPr lang="sr-Latn-RS" dirty="0" smtClean="0"/>
              <a:t> – </a:t>
            </a:r>
            <a:r>
              <a:rPr lang="en-US" dirty="0"/>
              <a:t>frequently develops after surgical operations like in this case after </a:t>
            </a:r>
            <a:r>
              <a:rPr lang="en-US" dirty="0" smtClean="0"/>
              <a:t>cholecystectomy</a:t>
            </a:r>
            <a:endParaRPr lang="en-US" dirty="0"/>
          </a:p>
          <a:p>
            <a:endParaRPr lang="en-US" dirty="0"/>
          </a:p>
        </p:txBody>
      </p:sp>
      <p:pic>
        <p:nvPicPr>
          <p:cNvPr id="4" name="Picture 3"/>
          <p:cNvPicPr>
            <a:picLocks noChangeAspect="1"/>
          </p:cNvPicPr>
          <p:nvPr/>
        </p:nvPicPr>
        <p:blipFill>
          <a:blip r:embed="rId2"/>
          <a:stretch>
            <a:fillRect/>
          </a:stretch>
        </p:blipFill>
        <p:spPr>
          <a:xfrm>
            <a:off x="4862290" y="918016"/>
            <a:ext cx="2238726" cy="2238726"/>
          </a:xfrm>
          <a:prstGeom prst="rect">
            <a:avLst/>
          </a:prstGeom>
        </p:spPr>
      </p:pic>
      <p:pic>
        <p:nvPicPr>
          <p:cNvPr id="5" name="Picture 4"/>
          <p:cNvPicPr>
            <a:picLocks noChangeAspect="1"/>
          </p:cNvPicPr>
          <p:nvPr/>
        </p:nvPicPr>
        <p:blipFill>
          <a:blip r:embed="rId3"/>
          <a:stretch>
            <a:fillRect/>
          </a:stretch>
        </p:blipFill>
        <p:spPr>
          <a:xfrm>
            <a:off x="7179561" y="4242487"/>
            <a:ext cx="5012440" cy="2615514"/>
          </a:xfrm>
          <a:prstGeom prst="rect">
            <a:avLst/>
          </a:prstGeom>
        </p:spPr>
      </p:pic>
      <p:pic>
        <p:nvPicPr>
          <p:cNvPr id="6" name="Picture 5"/>
          <p:cNvPicPr>
            <a:picLocks noChangeAspect="1"/>
          </p:cNvPicPr>
          <p:nvPr/>
        </p:nvPicPr>
        <p:blipFill>
          <a:blip r:embed="rId4"/>
          <a:stretch>
            <a:fillRect/>
          </a:stretch>
        </p:blipFill>
        <p:spPr>
          <a:xfrm>
            <a:off x="8550876" y="0"/>
            <a:ext cx="3641124" cy="3558869"/>
          </a:xfrm>
          <a:prstGeom prst="rect">
            <a:avLst/>
          </a:prstGeom>
        </p:spPr>
      </p:pic>
      <p:pic>
        <p:nvPicPr>
          <p:cNvPr id="7" name="Picture 6"/>
          <p:cNvPicPr>
            <a:picLocks noChangeAspect="1"/>
          </p:cNvPicPr>
          <p:nvPr/>
        </p:nvPicPr>
        <p:blipFill>
          <a:blip r:embed="rId5"/>
          <a:stretch>
            <a:fillRect/>
          </a:stretch>
        </p:blipFill>
        <p:spPr>
          <a:xfrm>
            <a:off x="4862290" y="3156741"/>
            <a:ext cx="2238726" cy="1760501"/>
          </a:xfrm>
          <a:prstGeom prst="rect">
            <a:avLst/>
          </a:prstGeom>
        </p:spPr>
      </p:pic>
    </p:spTree>
    <p:extLst>
      <p:ext uri="{BB962C8B-B14F-4D97-AF65-F5344CB8AC3E}">
        <p14:creationId xmlns:p14="http://schemas.microsoft.com/office/powerpoint/2010/main" val="6848849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Diaphragm</a:t>
            </a:r>
            <a:endParaRPr lang="en-US" dirty="0"/>
          </a:p>
        </p:txBody>
      </p:sp>
      <p:sp>
        <p:nvSpPr>
          <p:cNvPr id="3" name="Content Placeholder 2"/>
          <p:cNvSpPr>
            <a:spLocks noGrp="1"/>
          </p:cNvSpPr>
          <p:nvPr>
            <p:ph idx="1"/>
          </p:nvPr>
        </p:nvSpPr>
        <p:spPr/>
        <p:txBody>
          <a:bodyPr/>
          <a:lstStyle/>
          <a:p>
            <a:pPr marL="0" indent="0">
              <a:buNone/>
            </a:pPr>
            <a:r>
              <a:rPr lang="en-US" dirty="0"/>
              <a:t>elevated right </a:t>
            </a:r>
            <a:r>
              <a:rPr lang="en-US" dirty="0" err="1" smtClean="0"/>
              <a:t>hemidiaphragm</a:t>
            </a:r>
            <a:r>
              <a:rPr lang="sr-Latn-RS" dirty="0" smtClean="0"/>
              <a:t>                </a:t>
            </a:r>
            <a:r>
              <a:rPr lang="sr-Latn-RS" dirty="0" err="1" smtClean="0"/>
              <a:t>elevated</a:t>
            </a:r>
            <a:r>
              <a:rPr lang="sr-Latn-RS" dirty="0" smtClean="0"/>
              <a:t> </a:t>
            </a:r>
            <a:r>
              <a:rPr lang="sr-Latn-RS" dirty="0" err="1" smtClean="0"/>
              <a:t>left</a:t>
            </a:r>
            <a:r>
              <a:rPr lang="sr-Latn-RS" dirty="0" smtClean="0"/>
              <a:t> </a:t>
            </a:r>
            <a:r>
              <a:rPr lang="sr-Latn-RS" dirty="0" err="1" smtClean="0"/>
              <a:t>hemidiaphragm</a:t>
            </a:r>
            <a:endParaRPr lang="sr-Latn-RS" dirty="0" smtClean="0"/>
          </a:p>
          <a:p>
            <a:endParaRPr lang="en-US" dirty="0"/>
          </a:p>
        </p:txBody>
      </p:sp>
      <p:pic>
        <p:nvPicPr>
          <p:cNvPr id="4" name="Picture 3"/>
          <p:cNvPicPr>
            <a:picLocks noChangeAspect="1"/>
          </p:cNvPicPr>
          <p:nvPr/>
        </p:nvPicPr>
        <p:blipFill>
          <a:blip r:embed="rId2"/>
          <a:stretch>
            <a:fillRect/>
          </a:stretch>
        </p:blipFill>
        <p:spPr>
          <a:xfrm>
            <a:off x="6443296" y="2405447"/>
            <a:ext cx="4307082" cy="4174848"/>
          </a:xfrm>
          <a:prstGeom prst="rect">
            <a:avLst/>
          </a:prstGeom>
        </p:spPr>
      </p:pic>
      <p:pic>
        <p:nvPicPr>
          <p:cNvPr id="5" name="Picture 4"/>
          <p:cNvPicPr>
            <a:picLocks noChangeAspect="1"/>
          </p:cNvPicPr>
          <p:nvPr/>
        </p:nvPicPr>
        <p:blipFill>
          <a:blip r:embed="rId3"/>
          <a:stretch>
            <a:fillRect/>
          </a:stretch>
        </p:blipFill>
        <p:spPr>
          <a:xfrm>
            <a:off x="634314" y="2405447"/>
            <a:ext cx="4988783" cy="4443343"/>
          </a:xfrm>
          <a:prstGeom prst="rect">
            <a:avLst/>
          </a:prstGeom>
        </p:spPr>
      </p:pic>
    </p:spTree>
    <p:extLst>
      <p:ext uri="{BB962C8B-B14F-4D97-AF65-F5344CB8AC3E}">
        <p14:creationId xmlns:p14="http://schemas.microsoft.com/office/powerpoint/2010/main" val="24317918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1005015"/>
          </a:xfrm>
        </p:spPr>
        <p:txBody>
          <a:bodyPr/>
          <a:lstStyle/>
          <a:p>
            <a:r>
              <a:rPr lang="sr-Latn-RS" dirty="0"/>
              <a:t>Pleura </a:t>
            </a:r>
            <a:r>
              <a:rPr lang="sr-Latn-RS" dirty="0" err="1"/>
              <a:t>and</a:t>
            </a:r>
            <a:r>
              <a:rPr lang="sr-Latn-RS" dirty="0"/>
              <a:t> </a:t>
            </a:r>
            <a:r>
              <a:rPr lang="sr-Latn-RS" dirty="0" err="1"/>
              <a:t>pleural</a:t>
            </a:r>
            <a:r>
              <a:rPr lang="sr-Latn-RS" dirty="0"/>
              <a:t> </a:t>
            </a:r>
            <a:r>
              <a:rPr lang="sr-Latn-RS" dirty="0" err="1"/>
              <a:t>space</a:t>
            </a:r>
            <a:r>
              <a:rPr lang="sr-Latn-RS" dirty="0"/>
              <a:t> </a:t>
            </a:r>
            <a:endParaRPr lang="en-US" dirty="0"/>
          </a:p>
        </p:txBody>
      </p:sp>
      <p:sp>
        <p:nvSpPr>
          <p:cNvPr id="3" name="Content Placeholder 2"/>
          <p:cNvSpPr>
            <a:spLocks noGrp="1"/>
          </p:cNvSpPr>
          <p:nvPr>
            <p:ph idx="1"/>
          </p:nvPr>
        </p:nvSpPr>
        <p:spPr>
          <a:xfrm>
            <a:off x="90616" y="1037968"/>
            <a:ext cx="5082746" cy="5651156"/>
          </a:xfrm>
        </p:spPr>
        <p:txBody>
          <a:bodyPr>
            <a:normAutofit fontScale="92500"/>
          </a:bodyPr>
          <a:lstStyle/>
          <a:p>
            <a:r>
              <a:rPr lang="sr-Latn-RS" dirty="0" smtClean="0"/>
              <a:t>T</a:t>
            </a:r>
            <a:r>
              <a:rPr lang="en-US" dirty="0" smtClean="0"/>
              <a:t>he </a:t>
            </a:r>
            <a:r>
              <a:rPr lang="en-US" dirty="0"/>
              <a:t>pleural space is located between the parietal and visceral parts of the </a:t>
            </a:r>
            <a:r>
              <a:rPr lang="en-US" dirty="0" smtClean="0"/>
              <a:t>pleura</a:t>
            </a:r>
            <a:endParaRPr lang="sr-Latn-RS" dirty="0" smtClean="0"/>
          </a:p>
          <a:p>
            <a:r>
              <a:rPr lang="sr-Latn-RS" dirty="0" smtClean="0"/>
              <a:t>F</a:t>
            </a:r>
            <a:r>
              <a:rPr lang="en-US" dirty="0" err="1" smtClean="0"/>
              <a:t>luid</a:t>
            </a:r>
            <a:r>
              <a:rPr lang="en-US" dirty="0" smtClean="0"/>
              <a:t> </a:t>
            </a:r>
            <a:r>
              <a:rPr lang="en-US" dirty="0"/>
              <a:t>(transudate, exudate, blood, pus) and air (pneumothorax) can be found in the pleural </a:t>
            </a:r>
            <a:r>
              <a:rPr lang="en-US" dirty="0" smtClean="0"/>
              <a:t>space</a:t>
            </a:r>
            <a:endParaRPr lang="sr-Latn-RS" dirty="0" smtClean="0"/>
          </a:p>
          <a:p>
            <a:r>
              <a:rPr lang="en-US" dirty="0"/>
              <a:t>Diseases of the pleural cavity include</a:t>
            </a:r>
            <a:r>
              <a:rPr lang="en-US" dirty="0" smtClean="0"/>
              <a:t>:</a:t>
            </a:r>
            <a:endParaRPr lang="en-US" dirty="0"/>
          </a:p>
          <a:p>
            <a:pPr lvl="1"/>
            <a:r>
              <a:rPr lang="en-US" dirty="0"/>
              <a:t>Pneumothorax: a collection of air within the pleural cavity</a:t>
            </a:r>
          </a:p>
          <a:p>
            <a:pPr lvl="1"/>
            <a:r>
              <a:rPr lang="en-US" dirty="0"/>
              <a:t>Pleural effusion: a fluid accumulation within the pleural </a:t>
            </a:r>
            <a:r>
              <a:rPr lang="en-US" dirty="0" smtClean="0"/>
              <a:t>space</a:t>
            </a:r>
            <a:endParaRPr lang="en-US" dirty="0"/>
          </a:p>
          <a:p>
            <a:pPr lvl="1"/>
            <a:r>
              <a:rPr lang="en-US" dirty="0"/>
              <a:t>Pleural tumors: abnormal growths on the </a:t>
            </a:r>
            <a:r>
              <a:rPr lang="en-US" dirty="0" smtClean="0"/>
              <a:t>pleurae</a:t>
            </a:r>
            <a:endParaRPr lang="en-US" dirty="0"/>
          </a:p>
        </p:txBody>
      </p:sp>
      <p:pic>
        <p:nvPicPr>
          <p:cNvPr id="4" name="Picture 3"/>
          <p:cNvPicPr>
            <a:picLocks noChangeAspect="1"/>
          </p:cNvPicPr>
          <p:nvPr/>
        </p:nvPicPr>
        <p:blipFill>
          <a:blip r:embed="rId2"/>
          <a:stretch>
            <a:fillRect/>
          </a:stretch>
        </p:blipFill>
        <p:spPr>
          <a:xfrm>
            <a:off x="9172575" y="8238"/>
            <a:ext cx="3019425" cy="1514475"/>
          </a:xfrm>
          <a:prstGeom prst="rect">
            <a:avLst/>
          </a:prstGeom>
        </p:spPr>
      </p:pic>
      <p:pic>
        <p:nvPicPr>
          <p:cNvPr id="6" name="Picture 5"/>
          <p:cNvPicPr>
            <a:picLocks noChangeAspect="1"/>
          </p:cNvPicPr>
          <p:nvPr/>
        </p:nvPicPr>
        <p:blipFill>
          <a:blip r:embed="rId3"/>
          <a:stretch>
            <a:fillRect/>
          </a:stretch>
        </p:blipFill>
        <p:spPr>
          <a:xfrm>
            <a:off x="5533287" y="915686"/>
            <a:ext cx="3603483" cy="2956098"/>
          </a:xfrm>
          <a:prstGeom prst="rect">
            <a:avLst/>
          </a:prstGeom>
        </p:spPr>
      </p:pic>
      <p:pic>
        <p:nvPicPr>
          <p:cNvPr id="7" name="Picture 6"/>
          <p:cNvPicPr>
            <a:picLocks noChangeAspect="1"/>
          </p:cNvPicPr>
          <p:nvPr/>
        </p:nvPicPr>
        <p:blipFill>
          <a:blip r:embed="rId4"/>
          <a:stretch>
            <a:fillRect/>
          </a:stretch>
        </p:blipFill>
        <p:spPr>
          <a:xfrm>
            <a:off x="8517924" y="2565283"/>
            <a:ext cx="3674076" cy="3530664"/>
          </a:xfrm>
          <a:prstGeom prst="rect">
            <a:avLst/>
          </a:prstGeom>
        </p:spPr>
      </p:pic>
      <p:pic>
        <p:nvPicPr>
          <p:cNvPr id="8" name="Picture 7"/>
          <p:cNvPicPr>
            <a:picLocks noChangeAspect="1"/>
          </p:cNvPicPr>
          <p:nvPr/>
        </p:nvPicPr>
        <p:blipFill>
          <a:blip r:embed="rId5"/>
          <a:stretch>
            <a:fillRect/>
          </a:stretch>
        </p:blipFill>
        <p:spPr>
          <a:xfrm>
            <a:off x="5184143" y="3739766"/>
            <a:ext cx="3333781" cy="3118235"/>
          </a:xfrm>
          <a:prstGeom prst="rect">
            <a:avLst/>
          </a:prstGeom>
        </p:spPr>
      </p:pic>
    </p:spTree>
    <p:extLst>
      <p:ext uri="{BB962C8B-B14F-4D97-AF65-F5344CB8AC3E}">
        <p14:creationId xmlns:p14="http://schemas.microsoft.com/office/powerpoint/2010/main" val="8983031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Pleura </a:t>
            </a:r>
            <a:r>
              <a:rPr lang="sr-Latn-RS" dirty="0" err="1"/>
              <a:t>and</a:t>
            </a:r>
            <a:r>
              <a:rPr lang="sr-Latn-RS" dirty="0"/>
              <a:t> </a:t>
            </a:r>
            <a:r>
              <a:rPr lang="sr-Latn-RS" dirty="0" err="1"/>
              <a:t>pleural</a:t>
            </a:r>
            <a:r>
              <a:rPr lang="sr-Latn-RS" dirty="0"/>
              <a:t> </a:t>
            </a:r>
            <a:r>
              <a:rPr lang="sr-Latn-RS" dirty="0" err="1"/>
              <a:t>space</a:t>
            </a:r>
            <a:r>
              <a:rPr lang="sr-Latn-RS" dirty="0"/>
              <a:t> </a:t>
            </a:r>
            <a:endParaRPr lang="en-US" dirty="0"/>
          </a:p>
        </p:txBody>
      </p:sp>
      <p:sp>
        <p:nvSpPr>
          <p:cNvPr id="3" name="Content Placeholder 2"/>
          <p:cNvSpPr>
            <a:spLocks noGrp="1"/>
          </p:cNvSpPr>
          <p:nvPr>
            <p:ph idx="1"/>
          </p:nvPr>
        </p:nvSpPr>
        <p:spPr>
          <a:xfrm>
            <a:off x="838200" y="1825625"/>
            <a:ext cx="11238470" cy="4351338"/>
          </a:xfrm>
        </p:spPr>
        <p:txBody>
          <a:bodyPr/>
          <a:lstStyle/>
          <a:p>
            <a:pPr marL="0" indent="0">
              <a:buNone/>
            </a:pPr>
            <a:r>
              <a:rPr lang="en-US" dirty="0" smtClean="0"/>
              <a:t> Pneumothorax                              Pleural effusion                       Pleural </a:t>
            </a:r>
            <a:r>
              <a:rPr lang="en-US" dirty="0"/>
              <a:t>tumors</a:t>
            </a:r>
            <a:r>
              <a:rPr lang="en-US" dirty="0" smtClean="0"/>
              <a:t> </a:t>
            </a:r>
          </a:p>
          <a:p>
            <a:endParaRPr lang="en-US" dirty="0"/>
          </a:p>
        </p:txBody>
      </p:sp>
      <p:pic>
        <p:nvPicPr>
          <p:cNvPr id="4" name="Picture 3"/>
          <p:cNvPicPr>
            <a:picLocks noChangeAspect="1"/>
          </p:cNvPicPr>
          <p:nvPr/>
        </p:nvPicPr>
        <p:blipFill>
          <a:blip r:embed="rId2"/>
          <a:stretch>
            <a:fillRect/>
          </a:stretch>
        </p:blipFill>
        <p:spPr>
          <a:xfrm>
            <a:off x="9088676" y="2668700"/>
            <a:ext cx="3103323" cy="3392004"/>
          </a:xfrm>
          <a:prstGeom prst="rect">
            <a:avLst/>
          </a:prstGeom>
        </p:spPr>
      </p:pic>
      <p:pic>
        <p:nvPicPr>
          <p:cNvPr id="5" name="Picture 4"/>
          <p:cNvPicPr>
            <a:picLocks noChangeAspect="1"/>
          </p:cNvPicPr>
          <p:nvPr/>
        </p:nvPicPr>
        <p:blipFill>
          <a:blip r:embed="rId3"/>
          <a:stretch>
            <a:fillRect/>
          </a:stretch>
        </p:blipFill>
        <p:spPr>
          <a:xfrm>
            <a:off x="4738685" y="2668700"/>
            <a:ext cx="4169936" cy="3921570"/>
          </a:xfrm>
          <a:prstGeom prst="rect">
            <a:avLst/>
          </a:prstGeom>
        </p:spPr>
      </p:pic>
      <p:pic>
        <p:nvPicPr>
          <p:cNvPr id="8" name="Picture 7"/>
          <p:cNvPicPr>
            <a:picLocks noChangeAspect="1"/>
          </p:cNvPicPr>
          <p:nvPr/>
        </p:nvPicPr>
        <p:blipFill>
          <a:blip r:embed="rId4"/>
          <a:stretch>
            <a:fillRect/>
          </a:stretch>
        </p:blipFill>
        <p:spPr>
          <a:xfrm>
            <a:off x="0" y="2668700"/>
            <a:ext cx="4492200" cy="4185233"/>
          </a:xfrm>
          <a:prstGeom prst="rect">
            <a:avLst/>
          </a:prstGeom>
        </p:spPr>
      </p:pic>
    </p:spTree>
    <p:extLst>
      <p:ext uri="{BB962C8B-B14F-4D97-AF65-F5344CB8AC3E}">
        <p14:creationId xmlns:p14="http://schemas.microsoft.com/office/powerpoint/2010/main" val="27857708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070918"/>
          </a:xfrm>
        </p:spPr>
        <p:txBody>
          <a:bodyPr/>
          <a:lstStyle/>
          <a:p>
            <a:r>
              <a:rPr lang="sr-Latn-RS" dirty="0"/>
              <a:t>Lung </a:t>
            </a:r>
            <a:r>
              <a:rPr lang="sr-Latn-RS" dirty="0" err="1" smtClean="0"/>
              <a:t>parenchyma</a:t>
            </a:r>
            <a:endParaRPr lang="en-US" dirty="0"/>
          </a:p>
        </p:txBody>
      </p:sp>
      <p:sp>
        <p:nvSpPr>
          <p:cNvPr id="3" name="Content Placeholder 2"/>
          <p:cNvSpPr>
            <a:spLocks noGrp="1"/>
          </p:cNvSpPr>
          <p:nvPr>
            <p:ph idx="1"/>
          </p:nvPr>
        </p:nvSpPr>
        <p:spPr>
          <a:xfrm>
            <a:off x="115331" y="1120346"/>
            <a:ext cx="4769708" cy="5535827"/>
          </a:xfrm>
        </p:spPr>
        <p:txBody>
          <a:bodyPr>
            <a:normAutofit fontScale="85000" lnSpcReduction="10000"/>
          </a:bodyPr>
          <a:lstStyle/>
          <a:p>
            <a:r>
              <a:rPr lang="sr-Latn-RS" dirty="0" smtClean="0"/>
              <a:t>T</a:t>
            </a:r>
            <a:r>
              <a:rPr lang="en-US" dirty="0" smtClean="0"/>
              <a:t>he </a:t>
            </a:r>
            <a:r>
              <a:rPr lang="en-US" dirty="0"/>
              <a:t>lung </a:t>
            </a:r>
            <a:r>
              <a:rPr lang="sr-Latn-RS" dirty="0" err="1" smtClean="0"/>
              <a:t>opacity</a:t>
            </a:r>
            <a:r>
              <a:rPr lang="en-US" dirty="0" smtClean="0"/>
              <a:t> </a:t>
            </a:r>
            <a:r>
              <a:rPr lang="en-US" dirty="0"/>
              <a:t>comes from different structures: alveoli, lung </a:t>
            </a:r>
            <a:r>
              <a:rPr lang="en-US" dirty="0" err="1"/>
              <a:t>interstitium</a:t>
            </a:r>
            <a:r>
              <a:rPr lang="en-US" dirty="0"/>
              <a:t>, airways, blood and lymphatic </a:t>
            </a:r>
            <a:r>
              <a:rPr lang="en-US" dirty="0" smtClean="0"/>
              <a:t>vessels</a:t>
            </a:r>
            <a:endParaRPr lang="sr-Latn-RS" dirty="0" smtClean="0"/>
          </a:p>
          <a:p>
            <a:r>
              <a:rPr lang="sr-Latn-RS" dirty="0" smtClean="0"/>
              <a:t>T</a:t>
            </a:r>
            <a:r>
              <a:rPr lang="en-US" dirty="0" smtClean="0"/>
              <a:t>he </a:t>
            </a:r>
            <a:r>
              <a:rPr lang="en-US" dirty="0"/>
              <a:t>dominant part of the content is air, so the lung </a:t>
            </a:r>
            <a:r>
              <a:rPr lang="sr-Latn-RS" dirty="0" err="1" smtClean="0"/>
              <a:t>opacity</a:t>
            </a:r>
            <a:r>
              <a:rPr lang="en-US" dirty="0" smtClean="0"/>
              <a:t> </a:t>
            </a:r>
            <a:r>
              <a:rPr lang="en-US" dirty="0"/>
              <a:t>is described as air </a:t>
            </a:r>
            <a:r>
              <a:rPr lang="en-US" dirty="0" smtClean="0"/>
              <a:t>intensity</a:t>
            </a:r>
            <a:endParaRPr lang="sr-Latn-RS" dirty="0" smtClean="0"/>
          </a:p>
          <a:p>
            <a:r>
              <a:rPr lang="sr-Latn-RS" dirty="0" smtClean="0"/>
              <a:t>A</a:t>
            </a:r>
            <a:r>
              <a:rPr lang="en-US" dirty="0" smtClean="0"/>
              <a:t>n </a:t>
            </a:r>
            <a:r>
              <a:rPr lang="en-US" dirty="0"/>
              <a:t>increase in the intensity of the </a:t>
            </a:r>
            <a:r>
              <a:rPr lang="sr-Latn-RS" dirty="0" err="1" smtClean="0"/>
              <a:t>opacity</a:t>
            </a:r>
            <a:r>
              <a:rPr lang="en-US" dirty="0" smtClean="0"/>
              <a:t> </a:t>
            </a:r>
            <a:r>
              <a:rPr lang="en-US" dirty="0"/>
              <a:t>in the lungs: an increase in the amount of water or the proliferation of soft tissues in the </a:t>
            </a:r>
            <a:r>
              <a:rPr lang="en-US" dirty="0" smtClean="0"/>
              <a:t>lungs</a:t>
            </a:r>
            <a:endParaRPr lang="sr-Latn-RS" dirty="0" smtClean="0"/>
          </a:p>
          <a:p>
            <a:r>
              <a:rPr lang="sr-Latn-RS" dirty="0" smtClean="0"/>
              <a:t>T</a:t>
            </a:r>
            <a:r>
              <a:rPr lang="en-US" dirty="0" smtClean="0"/>
              <a:t>he </a:t>
            </a:r>
            <a:r>
              <a:rPr lang="en-US" dirty="0"/>
              <a:t>decrease in the intensity of the </a:t>
            </a:r>
            <a:r>
              <a:rPr lang="sr-Latn-RS" dirty="0" err="1" smtClean="0"/>
              <a:t>opacity</a:t>
            </a:r>
            <a:r>
              <a:rPr lang="en-US" dirty="0" smtClean="0"/>
              <a:t> </a:t>
            </a:r>
            <a:r>
              <a:rPr lang="en-US" dirty="0"/>
              <a:t>in the lungs is due to the destruction of the lung parenchyma and the consequent increase in the amount of air</a:t>
            </a:r>
            <a:endParaRPr lang="sr-Latn-RS" dirty="0" smtClean="0"/>
          </a:p>
          <a:p>
            <a:endParaRPr lang="en-US" dirty="0"/>
          </a:p>
        </p:txBody>
      </p:sp>
      <p:pic>
        <p:nvPicPr>
          <p:cNvPr id="4" name="Picture 3"/>
          <p:cNvPicPr>
            <a:picLocks noChangeAspect="1"/>
          </p:cNvPicPr>
          <p:nvPr/>
        </p:nvPicPr>
        <p:blipFill>
          <a:blip r:embed="rId2"/>
          <a:stretch>
            <a:fillRect/>
          </a:stretch>
        </p:blipFill>
        <p:spPr>
          <a:xfrm>
            <a:off x="9239250" y="0"/>
            <a:ext cx="2952750" cy="2286000"/>
          </a:xfrm>
          <a:prstGeom prst="rect">
            <a:avLst/>
          </a:prstGeom>
        </p:spPr>
      </p:pic>
      <p:pic>
        <p:nvPicPr>
          <p:cNvPr id="5" name="Picture 4"/>
          <p:cNvPicPr>
            <a:picLocks noChangeAspect="1"/>
          </p:cNvPicPr>
          <p:nvPr/>
        </p:nvPicPr>
        <p:blipFill>
          <a:blip r:embed="rId3"/>
          <a:stretch>
            <a:fillRect/>
          </a:stretch>
        </p:blipFill>
        <p:spPr>
          <a:xfrm>
            <a:off x="5367467" y="1120346"/>
            <a:ext cx="3871783" cy="3297066"/>
          </a:xfrm>
          <a:prstGeom prst="rect">
            <a:avLst/>
          </a:prstGeom>
        </p:spPr>
      </p:pic>
      <p:pic>
        <p:nvPicPr>
          <p:cNvPr id="6" name="Picture 5"/>
          <p:cNvPicPr>
            <a:picLocks noChangeAspect="1"/>
          </p:cNvPicPr>
          <p:nvPr/>
        </p:nvPicPr>
        <p:blipFill>
          <a:blip r:embed="rId4"/>
          <a:stretch>
            <a:fillRect/>
          </a:stretch>
        </p:blipFill>
        <p:spPr>
          <a:xfrm>
            <a:off x="7833807" y="4417412"/>
            <a:ext cx="4358193" cy="2440588"/>
          </a:xfrm>
          <a:prstGeom prst="rect">
            <a:avLst/>
          </a:prstGeom>
        </p:spPr>
      </p:pic>
    </p:spTree>
    <p:extLst>
      <p:ext uri="{BB962C8B-B14F-4D97-AF65-F5344CB8AC3E}">
        <p14:creationId xmlns:p14="http://schemas.microsoft.com/office/powerpoint/2010/main" val="9208741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282"/>
            <a:ext cx="10515600" cy="1005016"/>
          </a:xfrm>
        </p:spPr>
        <p:txBody>
          <a:bodyPr/>
          <a:lstStyle/>
          <a:p>
            <a:r>
              <a:rPr lang="sr-Latn-RS" dirty="0"/>
              <a:t>Lung </a:t>
            </a:r>
            <a:r>
              <a:rPr lang="sr-Latn-RS" dirty="0" err="1" smtClean="0"/>
              <a:t>parenchyma</a:t>
            </a:r>
            <a:endParaRPr lang="en-US" dirty="0"/>
          </a:p>
        </p:txBody>
      </p:sp>
      <p:sp>
        <p:nvSpPr>
          <p:cNvPr id="3" name="Content Placeholder 2"/>
          <p:cNvSpPr>
            <a:spLocks noGrp="1"/>
          </p:cNvSpPr>
          <p:nvPr>
            <p:ph idx="1"/>
          </p:nvPr>
        </p:nvSpPr>
        <p:spPr>
          <a:xfrm>
            <a:off x="172995" y="1153298"/>
            <a:ext cx="3904735" cy="5519351"/>
          </a:xfrm>
        </p:spPr>
        <p:txBody>
          <a:bodyPr/>
          <a:lstStyle/>
          <a:p>
            <a:r>
              <a:rPr lang="sr-Latn-RS" dirty="0" smtClean="0"/>
              <a:t>T</a:t>
            </a:r>
            <a:r>
              <a:rPr lang="en-US" dirty="0" smtClean="0"/>
              <a:t>he </a:t>
            </a:r>
            <a:r>
              <a:rPr lang="en-US" dirty="0"/>
              <a:t>lungs are </a:t>
            </a:r>
            <a:r>
              <a:rPr lang="en-US" dirty="0" err="1"/>
              <a:t>radiologically</a:t>
            </a:r>
            <a:r>
              <a:rPr lang="en-US" dirty="0"/>
              <a:t> divided into 4 lung fields: apex, upper, middle and lower lung </a:t>
            </a:r>
            <a:r>
              <a:rPr lang="en-US" dirty="0" smtClean="0"/>
              <a:t>fields</a:t>
            </a:r>
            <a:endParaRPr lang="sr-Latn-RS" dirty="0" smtClean="0"/>
          </a:p>
          <a:p>
            <a:r>
              <a:rPr lang="sr-Latn-RS" dirty="0" smtClean="0"/>
              <a:t>T</a:t>
            </a:r>
            <a:r>
              <a:rPr lang="en-US" dirty="0" smtClean="0"/>
              <a:t>hey </a:t>
            </a:r>
            <a:r>
              <a:rPr lang="en-US" dirty="0"/>
              <a:t>are divided into medial and lateral parts by the </a:t>
            </a:r>
            <a:r>
              <a:rPr lang="en-US" dirty="0" smtClean="0"/>
              <a:t>m</a:t>
            </a:r>
            <a:r>
              <a:rPr lang="sr-Latn-RS" dirty="0" smtClean="0"/>
              <a:t>i</a:t>
            </a:r>
            <a:r>
              <a:rPr lang="en-US" dirty="0" err="1" smtClean="0"/>
              <a:t>dclavicular</a:t>
            </a:r>
            <a:r>
              <a:rPr lang="en-US" dirty="0" smtClean="0"/>
              <a:t> </a:t>
            </a:r>
            <a:r>
              <a:rPr lang="en-US" dirty="0"/>
              <a:t>line</a:t>
            </a:r>
          </a:p>
        </p:txBody>
      </p:sp>
      <p:pic>
        <p:nvPicPr>
          <p:cNvPr id="4" name="Picture 3"/>
          <p:cNvPicPr>
            <a:picLocks noChangeAspect="1"/>
          </p:cNvPicPr>
          <p:nvPr/>
        </p:nvPicPr>
        <p:blipFill>
          <a:blip r:embed="rId2"/>
          <a:stretch>
            <a:fillRect/>
          </a:stretch>
        </p:blipFill>
        <p:spPr>
          <a:xfrm>
            <a:off x="4886411" y="881446"/>
            <a:ext cx="6539470" cy="5791204"/>
          </a:xfrm>
          <a:prstGeom prst="rect">
            <a:avLst/>
          </a:prstGeom>
        </p:spPr>
      </p:pic>
      <p:pic>
        <p:nvPicPr>
          <p:cNvPr id="5" name="Picture 4"/>
          <p:cNvPicPr>
            <a:picLocks noChangeAspect="1"/>
          </p:cNvPicPr>
          <p:nvPr/>
        </p:nvPicPr>
        <p:blipFill>
          <a:blip r:embed="rId3"/>
          <a:stretch>
            <a:fillRect/>
          </a:stretch>
        </p:blipFill>
        <p:spPr>
          <a:xfrm flipV="1">
            <a:off x="8974460" y="985874"/>
            <a:ext cx="1438781" cy="45719"/>
          </a:xfrm>
          <a:prstGeom prst="rect">
            <a:avLst/>
          </a:prstGeom>
        </p:spPr>
      </p:pic>
      <p:pic>
        <p:nvPicPr>
          <p:cNvPr id="6" name="Picture 5"/>
          <p:cNvPicPr>
            <a:picLocks noChangeAspect="1"/>
          </p:cNvPicPr>
          <p:nvPr/>
        </p:nvPicPr>
        <p:blipFill>
          <a:blip r:embed="rId3"/>
          <a:stretch>
            <a:fillRect/>
          </a:stretch>
        </p:blipFill>
        <p:spPr>
          <a:xfrm>
            <a:off x="9322533" y="1764757"/>
            <a:ext cx="1438781" cy="30483"/>
          </a:xfrm>
          <a:prstGeom prst="rect">
            <a:avLst/>
          </a:prstGeom>
        </p:spPr>
      </p:pic>
      <p:pic>
        <p:nvPicPr>
          <p:cNvPr id="7" name="Picture 6"/>
          <p:cNvPicPr>
            <a:picLocks noChangeAspect="1"/>
          </p:cNvPicPr>
          <p:nvPr/>
        </p:nvPicPr>
        <p:blipFill>
          <a:blip r:embed="rId3"/>
          <a:stretch>
            <a:fillRect/>
          </a:stretch>
        </p:blipFill>
        <p:spPr>
          <a:xfrm>
            <a:off x="9421388" y="2828872"/>
            <a:ext cx="1438781" cy="30483"/>
          </a:xfrm>
          <a:prstGeom prst="rect">
            <a:avLst/>
          </a:prstGeom>
        </p:spPr>
      </p:pic>
      <p:pic>
        <p:nvPicPr>
          <p:cNvPr id="8" name="Picture 7"/>
          <p:cNvPicPr>
            <a:picLocks noChangeAspect="1"/>
          </p:cNvPicPr>
          <p:nvPr/>
        </p:nvPicPr>
        <p:blipFill>
          <a:blip r:embed="rId3"/>
          <a:stretch>
            <a:fillRect/>
          </a:stretch>
        </p:blipFill>
        <p:spPr>
          <a:xfrm>
            <a:off x="9421388" y="4418774"/>
            <a:ext cx="1438781" cy="30483"/>
          </a:xfrm>
          <a:prstGeom prst="rect">
            <a:avLst/>
          </a:prstGeom>
        </p:spPr>
      </p:pic>
      <p:pic>
        <p:nvPicPr>
          <p:cNvPr id="9" name="Picture 8"/>
          <p:cNvPicPr>
            <a:picLocks noChangeAspect="1"/>
          </p:cNvPicPr>
          <p:nvPr/>
        </p:nvPicPr>
        <p:blipFill>
          <a:blip r:embed="rId3"/>
          <a:stretch>
            <a:fillRect/>
          </a:stretch>
        </p:blipFill>
        <p:spPr>
          <a:xfrm>
            <a:off x="9693850" y="6091055"/>
            <a:ext cx="1438781" cy="30483"/>
          </a:xfrm>
          <a:prstGeom prst="rect">
            <a:avLst/>
          </a:prstGeom>
        </p:spPr>
      </p:pic>
      <p:pic>
        <p:nvPicPr>
          <p:cNvPr id="10" name="Picture 9"/>
          <p:cNvPicPr>
            <a:picLocks noChangeAspect="1"/>
          </p:cNvPicPr>
          <p:nvPr/>
        </p:nvPicPr>
        <p:blipFill>
          <a:blip r:embed="rId4"/>
          <a:stretch>
            <a:fillRect/>
          </a:stretch>
        </p:blipFill>
        <p:spPr>
          <a:xfrm>
            <a:off x="9922966" y="1591817"/>
            <a:ext cx="36579" cy="4499238"/>
          </a:xfrm>
          <a:prstGeom prst="rect">
            <a:avLst/>
          </a:prstGeom>
        </p:spPr>
      </p:pic>
      <p:pic>
        <p:nvPicPr>
          <p:cNvPr id="11" name="Picture 10"/>
          <p:cNvPicPr>
            <a:picLocks noChangeAspect="1"/>
          </p:cNvPicPr>
          <p:nvPr/>
        </p:nvPicPr>
        <p:blipFill>
          <a:blip r:embed="rId5"/>
          <a:stretch>
            <a:fillRect/>
          </a:stretch>
        </p:blipFill>
        <p:spPr>
          <a:xfrm>
            <a:off x="10583561" y="994573"/>
            <a:ext cx="627942" cy="755970"/>
          </a:xfrm>
          <a:prstGeom prst="rect">
            <a:avLst/>
          </a:prstGeom>
        </p:spPr>
      </p:pic>
      <p:pic>
        <p:nvPicPr>
          <p:cNvPr id="13" name="Picture 12"/>
          <p:cNvPicPr>
            <a:picLocks noChangeAspect="1"/>
          </p:cNvPicPr>
          <p:nvPr/>
        </p:nvPicPr>
        <p:blipFill>
          <a:blip r:embed="rId6"/>
          <a:stretch>
            <a:fillRect/>
          </a:stretch>
        </p:blipFill>
        <p:spPr>
          <a:xfrm>
            <a:off x="10583561" y="2010102"/>
            <a:ext cx="627942" cy="749873"/>
          </a:xfrm>
          <a:prstGeom prst="rect">
            <a:avLst/>
          </a:prstGeom>
        </p:spPr>
      </p:pic>
      <p:pic>
        <p:nvPicPr>
          <p:cNvPr id="14" name="Picture 13"/>
          <p:cNvPicPr>
            <a:picLocks noChangeAspect="1"/>
          </p:cNvPicPr>
          <p:nvPr/>
        </p:nvPicPr>
        <p:blipFill>
          <a:blip r:embed="rId7"/>
          <a:stretch>
            <a:fillRect/>
          </a:stretch>
        </p:blipFill>
        <p:spPr>
          <a:xfrm>
            <a:off x="10583561" y="3300705"/>
            <a:ext cx="627942" cy="749873"/>
          </a:xfrm>
          <a:prstGeom prst="rect">
            <a:avLst/>
          </a:prstGeom>
        </p:spPr>
      </p:pic>
      <p:pic>
        <p:nvPicPr>
          <p:cNvPr id="15" name="Picture 14"/>
          <p:cNvPicPr>
            <a:picLocks noChangeAspect="1"/>
          </p:cNvPicPr>
          <p:nvPr/>
        </p:nvPicPr>
        <p:blipFill>
          <a:blip r:embed="rId8"/>
          <a:stretch>
            <a:fillRect/>
          </a:stretch>
        </p:blipFill>
        <p:spPr>
          <a:xfrm>
            <a:off x="10583561" y="4783973"/>
            <a:ext cx="627942" cy="755970"/>
          </a:xfrm>
          <a:prstGeom prst="rect">
            <a:avLst/>
          </a:prstGeom>
        </p:spPr>
      </p:pic>
    </p:spTree>
    <p:extLst>
      <p:ext uri="{BB962C8B-B14F-4D97-AF65-F5344CB8AC3E}">
        <p14:creationId xmlns:p14="http://schemas.microsoft.com/office/powerpoint/2010/main" val="10358371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062680"/>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214184" y="1095632"/>
            <a:ext cx="11139616" cy="5560541"/>
          </a:xfrm>
        </p:spPr>
        <p:txBody>
          <a:bodyPr/>
          <a:lstStyle/>
          <a:p>
            <a:r>
              <a:rPr lang="sr-Latn-RS" dirty="0" smtClean="0"/>
              <a:t>R</a:t>
            </a:r>
            <a:r>
              <a:rPr lang="en-US" dirty="0" err="1" smtClean="0"/>
              <a:t>ight</a:t>
            </a:r>
            <a:r>
              <a:rPr lang="en-US" dirty="0" smtClean="0"/>
              <a:t> lung</a:t>
            </a:r>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683684" y="1794475"/>
            <a:ext cx="3212870" cy="3170195"/>
          </a:xfrm>
          <a:prstGeom prst="rect">
            <a:avLst/>
          </a:prstGeom>
        </p:spPr>
      </p:pic>
      <p:pic>
        <p:nvPicPr>
          <p:cNvPr id="5" name="Picture 4"/>
          <p:cNvPicPr>
            <a:picLocks noChangeAspect="1"/>
          </p:cNvPicPr>
          <p:nvPr/>
        </p:nvPicPr>
        <p:blipFill>
          <a:blip r:embed="rId3"/>
          <a:stretch>
            <a:fillRect/>
          </a:stretch>
        </p:blipFill>
        <p:spPr>
          <a:xfrm>
            <a:off x="3896554" y="3379572"/>
            <a:ext cx="3109229" cy="3542083"/>
          </a:xfrm>
          <a:prstGeom prst="rect">
            <a:avLst/>
          </a:prstGeom>
        </p:spPr>
      </p:pic>
      <p:pic>
        <p:nvPicPr>
          <p:cNvPr id="6" name="Picture 5"/>
          <p:cNvPicPr>
            <a:picLocks noChangeAspect="1"/>
          </p:cNvPicPr>
          <p:nvPr/>
        </p:nvPicPr>
        <p:blipFill>
          <a:blip r:embed="rId4"/>
          <a:stretch>
            <a:fillRect/>
          </a:stretch>
        </p:blipFill>
        <p:spPr>
          <a:xfrm>
            <a:off x="7677594" y="1095632"/>
            <a:ext cx="3487214" cy="4877223"/>
          </a:xfrm>
          <a:prstGeom prst="rect">
            <a:avLst/>
          </a:prstGeom>
        </p:spPr>
      </p:pic>
    </p:spTree>
    <p:extLst>
      <p:ext uri="{BB962C8B-B14F-4D97-AF65-F5344CB8AC3E}">
        <p14:creationId xmlns:p14="http://schemas.microsoft.com/office/powerpoint/2010/main" val="14442662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1161535"/>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205946" y="1186249"/>
            <a:ext cx="11147854" cy="5478162"/>
          </a:xfrm>
        </p:spPr>
        <p:txBody>
          <a:bodyPr/>
          <a:lstStyle/>
          <a:p>
            <a:r>
              <a:rPr lang="sr-Latn-RS" dirty="0" err="1" smtClean="0"/>
              <a:t>Right</a:t>
            </a:r>
            <a:r>
              <a:rPr lang="sr-Latn-RS" dirty="0" smtClean="0"/>
              <a:t> </a:t>
            </a:r>
            <a:r>
              <a:rPr lang="sr-Latn-RS" dirty="0" err="1" smtClean="0"/>
              <a:t>lung</a:t>
            </a:r>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838200" y="1837327"/>
            <a:ext cx="2621507" cy="2804403"/>
          </a:xfrm>
          <a:prstGeom prst="rect">
            <a:avLst/>
          </a:prstGeom>
        </p:spPr>
      </p:pic>
      <p:pic>
        <p:nvPicPr>
          <p:cNvPr id="5" name="Picture 4"/>
          <p:cNvPicPr>
            <a:picLocks noChangeAspect="1"/>
          </p:cNvPicPr>
          <p:nvPr/>
        </p:nvPicPr>
        <p:blipFill>
          <a:blip r:embed="rId3"/>
          <a:stretch>
            <a:fillRect/>
          </a:stretch>
        </p:blipFill>
        <p:spPr>
          <a:xfrm>
            <a:off x="3774115" y="1837326"/>
            <a:ext cx="2005758" cy="2804403"/>
          </a:xfrm>
          <a:prstGeom prst="rect">
            <a:avLst/>
          </a:prstGeom>
        </p:spPr>
      </p:pic>
      <p:pic>
        <p:nvPicPr>
          <p:cNvPr id="6" name="Picture 5"/>
          <p:cNvPicPr>
            <a:picLocks noChangeAspect="1"/>
          </p:cNvPicPr>
          <p:nvPr/>
        </p:nvPicPr>
        <p:blipFill>
          <a:blip r:embed="rId4"/>
          <a:stretch>
            <a:fillRect/>
          </a:stretch>
        </p:blipFill>
        <p:spPr>
          <a:xfrm>
            <a:off x="7027876" y="435124"/>
            <a:ext cx="2621507" cy="2804403"/>
          </a:xfrm>
          <a:prstGeom prst="rect">
            <a:avLst/>
          </a:prstGeom>
        </p:spPr>
      </p:pic>
      <p:pic>
        <p:nvPicPr>
          <p:cNvPr id="7" name="Picture 6"/>
          <p:cNvPicPr>
            <a:picLocks noChangeAspect="1"/>
          </p:cNvPicPr>
          <p:nvPr/>
        </p:nvPicPr>
        <p:blipFill>
          <a:blip r:embed="rId5"/>
          <a:stretch>
            <a:fillRect/>
          </a:stretch>
        </p:blipFill>
        <p:spPr>
          <a:xfrm>
            <a:off x="9894507" y="435124"/>
            <a:ext cx="2005758" cy="2804403"/>
          </a:xfrm>
          <a:prstGeom prst="rect">
            <a:avLst/>
          </a:prstGeom>
        </p:spPr>
      </p:pic>
      <p:pic>
        <p:nvPicPr>
          <p:cNvPr id="8" name="Picture 7"/>
          <p:cNvPicPr>
            <a:picLocks noChangeAspect="1"/>
          </p:cNvPicPr>
          <p:nvPr/>
        </p:nvPicPr>
        <p:blipFill>
          <a:blip r:embed="rId6"/>
          <a:stretch>
            <a:fillRect/>
          </a:stretch>
        </p:blipFill>
        <p:spPr>
          <a:xfrm>
            <a:off x="6226867" y="3575056"/>
            <a:ext cx="2621507" cy="2804403"/>
          </a:xfrm>
          <a:prstGeom prst="rect">
            <a:avLst/>
          </a:prstGeom>
        </p:spPr>
      </p:pic>
      <p:pic>
        <p:nvPicPr>
          <p:cNvPr id="9" name="Picture 8"/>
          <p:cNvPicPr>
            <a:picLocks noChangeAspect="1"/>
          </p:cNvPicPr>
          <p:nvPr/>
        </p:nvPicPr>
        <p:blipFill>
          <a:blip r:embed="rId7"/>
          <a:stretch>
            <a:fillRect/>
          </a:stretch>
        </p:blipFill>
        <p:spPr>
          <a:xfrm>
            <a:off x="8969165" y="3586501"/>
            <a:ext cx="2005758" cy="2804403"/>
          </a:xfrm>
          <a:prstGeom prst="rect">
            <a:avLst/>
          </a:prstGeom>
        </p:spPr>
      </p:pic>
    </p:spTree>
    <p:extLst>
      <p:ext uri="{BB962C8B-B14F-4D97-AF65-F5344CB8AC3E}">
        <p14:creationId xmlns:p14="http://schemas.microsoft.com/office/powerpoint/2010/main" val="31277552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855"/>
            <a:ext cx="10515600" cy="815545"/>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140043" y="914400"/>
            <a:ext cx="11213757" cy="5766486"/>
          </a:xfrm>
        </p:spPr>
        <p:txBody>
          <a:bodyPr/>
          <a:lstStyle/>
          <a:p>
            <a:r>
              <a:rPr lang="sr-Latn-RS" dirty="0" smtClean="0"/>
              <a:t>R</a:t>
            </a:r>
            <a:r>
              <a:rPr lang="en-US" dirty="0" err="1" smtClean="0"/>
              <a:t>ight</a:t>
            </a:r>
            <a:r>
              <a:rPr lang="en-US" dirty="0" smtClean="0"/>
              <a:t> </a:t>
            </a:r>
            <a:r>
              <a:rPr lang="en-US" dirty="0"/>
              <a:t>upper </a:t>
            </a:r>
            <a:r>
              <a:rPr lang="en-US" dirty="0" smtClean="0"/>
              <a:t>lobe</a:t>
            </a:r>
            <a:endParaRPr lang="sr-Latn-RS" dirty="0" smtClean="0"/>
          </a:p>
          <a:p>
            <a:endParaRPr lang="sr-Latn-RS" dirty="0"/>
          </a:p>
          <a:p>
            <a:endParaRPr lang="sr-Latn-RS" dirty="0" smtClean="0"/>
          </a:p>
          <a:p>
            <a:endParaRPr lang="sr-Latn-RS" dirty="0"/>
          </a:p>
          <a:p>
            <a:pPr marL="0" indent="0">
              <a:buNone/>
            </a:pPr>
            <a:r>
              <a:rPr lang="sr-Latn-RS" dirty="0" smtClean="0"/>
              <a:t>                                                                                                         </a:t>
            </a:r>
            <a:r>
              <a:rPr lang="sr-Latn-RS" dirty="0" err="1" smtClean="0"/>
              <a:t>anterior</a:t>
            </a:r>
            <a:r>
              <a:rPr lang="sr-Latn-RS" dirty="0" smtClean="0"/>
              <a:t> segment</a:t>
            </a:r>
          </a:p>
          <a:p>
            <a:endParaRPr lang="sr-Latn-RS" dirty="0"/>
          </a:p>
          <a:p>
            <a:endParaRPr lang="sr-Latn-RS" dirty="0" smtClean="0"/>
          </a:p>
          <a:p>
            <a:pPr marL="0" indent="0">
              <a:buNone/>
            </a:pPr>
            <a:r>
              <a:rPr lang="sr-Latn-RS" dirty="0" smtClean="0"/>
              <a:t>                            </a:t>
            </a:r>
            <a:r>
              <a:rPr lang="sr-Latn-RS" dirty="0" err="1"/>
              <a:t>a</a:t>
            </a:r>
            <a:r>
              <a:rPr lang="sr-Latn-RS" dirty="0" err="1" smtClean="0"/>
              <a:t>pical</a:t>
            </a:r>
            <a:r>
              <a:rPr lang="sr-Latn-RS" dirty="0" smtClean="0"/>
              <a:t> segment</a:t>
            </a:r>
            <a:endParaRPr lang="sr-Latn-RS" dirty="0"/>
          </a:p>
          <a:p>
            <a:endParaRPr lang="sr-Latn-RS" dirty="0" smtClean="0"/>
          </a:p>
          <a:p>
            <a:endParaRPr lang="sr-Latn-RS" dirty="0"/>
          </a:p>
          <a:p>
            <a:pPr marL="0" indent="0">
              <a:buNone/>
            </a:pPr>
            <a:r>
              <a:rPr lang="sr-Latn-RS" dirty="0"/>
              <a:t> </a:t>
            </a:r>
            <a:r>
              <a:rPr lang="sr-Latn-RS" dirty="0" smtClean="0"/>
              <a:t>                                                  </a:t>
            </a:r>
            <a:r>
              <a:rPr lang="sr-Latn-RS" dirty="0" err="1" smtClean="0"/>
              <a:t>posterior</a:t>
            </a:r>
            <a:r>
              <a:rPr lang="sr-Latn-RS" dirty="0" smtClean="0"/>
              <a:t> segment</a:t>
            </a:r>
          </a:p>
          <a:p>
            <a:endParaRPr lang="sr-Latn-RS" dirty="0" smtClean="0"/>
          </a:p>
          <a:p>
            <a:pPr marL="0" indent="0">
              <a:buNone/>
            </a:pPr>
            <a:endParaRPr lang="sr-Latn-RS" dirty="0"/>
          </a:p>
        </p:txBody>
      </p:sp>
      <p:pic>
        <p:nvPicPr>
          <p:cNvPr id="4" name="Picture 3"/>
          <p:cNvPicPr>
            <a:picLocks noChangeAspect="1"/>
          </p:cNvPicPr>
          <p:nvPr/>
        </p:nvPicPr>
        <p:blipFill>
          <a:blip r:embed="rId2"/>
          <a:stretch>
            <a:fillRect/>
          </a:stretch>
        </p:blipFill>
        <p:spPr>
          <a:xfrm>
            <a:off x="7545652" y="0"/>
            <a:ext cx="2883658" cy="2719052"/>
          </a:xfrm>
          <a:prstGeom prst="rect">
            <a:avLst/>
          </a:prstGeom>
        </p:spPr>
      </p:pic>
      <p:pic>
        <p:nvPicPr>
          <p:cNvPr id="5" name="Picture 4"/>
          <p:cNvPicPr>
            <a:picLocks noChangeAspect="1"/>
          </p:cNvPicPr>
          <p:nvPr/>
        </p:nvPicPr>
        <p:blipFill>
          <a:blip r:embed="rId3"/>
          <a:stretch>
            <a:fillRect/>
          </a:stretch>
        </p:blipFill>
        <p:spPr>
          <a:xfrm>
            <a:off x="10295980" y="0"/>
            <a:ext cx="1896020" cy="2719052"/>
          </a:xfrm>
          <a:prstGeom prst="rect">
            <a:avLst/>
          </a:prstGeom>
        </p:spPr>
      </p:pic>
      <p:pic>
        <p:nvPicPr>
          <p:cNvPr id="6" name="Picture 5"/>
          <p:cNvPicPr>
            <a:picLocks noChangeAspect="1"/>
          </p:cNvPicPr>
          <p:nvPr/>
        </p:nvPicPr>
        <p:blipFill>
          <a:blip r:embed="rId4"/>
          <a:stretch>
            <a:fillRect/>
          </a:stretch>
        </p:blipFill>
        <p:spPr>
          <a:xfrm>
            <a:off x="1398697" y="1516959"/>
            <a:ext cx="2828789" cy="2786113"/>
          </a:xfrm>
          <a:prstGeom prst="rect">
            <a:avLst/>
          </a:prstGeom>
        </p:spPr>
      </p:pic>
      <p:pic>
        <p:nvPicPr>
          <p:cNvPr id="7" name="Picture 6"/>
          <p:cNvPicPr>
            <a:picLocks noChangeAspect="1"/>
          </p:cNvPicPr>
          <p:nvPr/>
        </p:nvPicPr>
        <p:blipFill>
          <a:blip r:embed="rId5"/>
          <a:stretch>
            <a:fillRect/>
          </a:stretch>
        </p:blipFill>
        <p:spPr>
          <a:xfrm>
            <a:off x="3762107" y="1516959"/>
            <a:ext cx="2060627" cy="2786113"/>
          </a:xfrm>
          <a:prstGeom prst="rect">
            <a:avLst/>
          </a:prstGeom>
        </p:spPr>
      </p:pic>
      <p:pic>
        <p:nvPicPr>
          <p:cNvPr id="8" name="Picture 7"/>
          <p:cNvPicPr>
            <a:picLocks noChangeAspect="1"/>
          </p:cNvPicPr>
          <p:nvPr/>
        </p:nvPicPr>
        <p:blipFill>
          <a:blip r:embed="rId6"/>
          <a:stretch>
            <a:fillRect/>
          </a:stretch>
        </p:blipFill>
        <p:spPr>
          <a:xfrm>
            <a:off x="7299947" y="3998639"/>
            <a:ext cx="2889754" cy="2859272"/>
          </a:xfrm>
          <a:prstGeom prst="rect">
            <a:avLst/>
          </a:prstGeom>
        </p:spPr>
      </p:pic>
      <p:pic>
        <p:nvPicPr>
          <p:cNvPr id="9" name="Picture 8"/>
          <p:cNvPicPr>
            <a:picLocks noChangeAspect="1"/>
          </p:cNvPicPr>
          <p:nvPr/>
        </p:nvPicPr>
        <p:blipFill>
          <a:blip r:embed="rId7"/>
          <a:stretch>
            <a:fillRect/>
          </a:stretch>
        </p:blipFill>
        <p:spPr>
          <a:xfrm>
            <a:off x="9936284" y="3998639"/>
            <a:ext cx="2255716" cy="2877561"/>
          </a:xfrm>
          <a:prstGeom prst="rect">
            <a:avLst/>
          </a:prstGeom>
        </p:spPr>
      </p:pic>
    </p:spTree>
    <p:extLst>
      <p:ext uri="{BB962C8B-B14F-4D97-AF65-F5344CB8AC3E}">
        <p14:creationId xmlns:p14="http://schemas.microsoft.com/office/powerpoint/2010/main" val="83471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7"/>
            <a:ext cx="10515600" cy="1136821"/>
          </a:xfrm>
        </p:spPr>
        <p:txBody>
          <a:bodyPr/>
          <a:lstStyle/>
          <a:p>
            <a:r>
              <a:rPr lang="sr-Latn-RS" dirty="0"/>
              <a:t>Chest </a:t>
            </a:r>
            <a:r>
              <a:rPr lang="sr-Latn-RS" dirty="0" err="1"/>
              <a:t>radiography</a:t>
            </a:r>
            <a:endParaRPr lang="en-US" dirty="0"/>
          </a:p>
        </p:txBody>
      </p:sp>
      <p:sp>
        <p:nvSpPr>
          <p:cNvPr id="3" name="Content Placeholder 2"/>
          <p:cNvSpPr>
            <a:spLocks noGrp="1"/>
          </p:cNvSpPr>
          <p:nvPr>
            <p:ph idx="1"/>
          </p:nvPr>
        </p:nvSpPr>
        <p:spPr>
          <a:xfrm>
            <a:off x="838200" y="1202724"/>
            <a:ext cx="10515600" cy="5239265"/>
          </a:xfrm>
        </p:spPr>
        <p:txBody>
          <a:bodyPr/>
          <a:lstStyle/>
          <a:p>
            <a:r>
              <a:rPr lang="sr-Latn-RS" dirty="0" smtClean="0"/>
              <a:t>I</a:t>
            </a:r>
            <a:r>
              <a:rPr lang="en-US" dirty="0" smtClean="0"/>
              <a:t>t </a:t>
            </a:r>
            <a:r>
              <a:rPr lang="en-US" dirty="0"/>
              <a:t>is the initial diagnostic </a:t>
            </a:r>
            <a:r>
              <a:rPr lang="en-US" dirty="0" smtClean="0"/>
              <a:t>procedure</a:t>
            </a:r>
            <a:endParaRPr lang="sr-Latn-RS" dirty="0" smtClean="0"/>
          </a:p>
          <a:p>
            <a:r>
              <a:rPr lang="sr-Latn-RS" dirty="0" smtClean="0"/>
              <a:t>T</a:t>
            </a:r>
            <a:r>
              <a:rPr lang="en-US" dirty="0" smtClean="0"/>
              <a:t>he </a:t>
            </a:r>
            <a:r>
              <a:rPr lang="en-US" dirty="0"/>
              <a:t>examination is performed in a standing position, in the PA </a:t>
            </a:r>
            <a:r>
              <a:rPr lang="sr-Latn-RS" dirty="0" err="1" smtClean="0"/>
              <a:t>view</a:t>
            </a:r>
            <a:endParaRPr lang="sr-Latn-RS" dirty="0" smtClean="0"/>
          </a:p>
          <a:p>
            <a:r>
              <a:rPr lang="sr-Latn-RS" dirty="0" smtClean="0"/>
              <a:t>T</a:t>
            </a:r>
            <a:r>
              <a:rPr lang="en-US" dirty="0" smtClean="0"/>
              <a:t>he </a:t>
            </a:r>
            <a:r>
              <a:rPr lang="en-US" dirty="0"/>
              <a:t>distance from the focus of the X-ray tube to the </a:t>
            </a:r>
            <a:r>
              <a:rPr lang="en-US" dirty="0" smtClean="0"/>
              <a:t>detector</a:t>
            </a:r>
            <a:r>
              <a:rPr lang="sr-Latn-RS" dirty="0" smtClean="0"/>
              <a:t>s</a:t>
            </a:r>
            <a:r>
              <a:rPr lang="en-US" dirty="0" smtClean="0"/>
              <a:t> </a:t>
            </a:r>
            <a:r>
              <a:rPr lang="en-US" dirty="0"/>
              <a:t>is 180 </a:t>
            </a:r>
            <a:r>
              <a:rPr lang="en-US" dirty="0" smtClean="0"/>
              <a:t>centimeters</a:t>
            </a:r>
            <a:r>
              <a:rPr lang="sr-Latn-RS" dirty="0" smtClean="0"/>
              <a:t>, in </a:t>
            </a:r>
            <a:r>
              <a:rPr lang="sr-Latn-RS" dirty="0" err="1" smtClean="0"/>
              <a:t>the</a:t>
            </a:r>
            <a:r>
              <a:rPr lang="sr-Latn-RS" dirty="0" smtClean="0"/>
              <a:t> </a:t>
            </a:r>
            <a:r>
              <a:rPr lang="sr-Latn-RS" dirty="0" err="1" smtClean="0"/>
              <a:t>middle</a:t>
            </a:r>
            <a:r>
              <a:rPr lang="sr-Latn-RS" dirty="0" smtClean="0"/>
              <a:t> </a:t>
            </a:r>
            <a:r>
              <a:rPr lang="sr-Latn-RS" dirty="0" err="1" smtClean="0"/>
              <a:t>inspiration</a:t>
            </a:r>
            <a:endParaRPr lang="sr-Latn-RS" dirty="0" smtClean="0"/>
          </a:p>
          <a:p>
            <a:r>
              <a:rPr lang="sr-Latn-RS" dirty="0" smtClean="0"/>
              <a:t>T</a:t>
            </a:r>
            <a:r>
              <a:rPr lang="en-US" dirty="0" smtClean="0"/>
              <a:t>he </a:t>
            </a:r>
            <a:r>
              <a:rPr lang="en-US" dirty="0"/>
              <a:t>central x-ray is directed to the </a:t>
            </a:r>
            <a:r>
              <a:rPr lang="en-US" dirty="0" smtClean="0"/>
              <a:t>6</a:t>
            </a:r>
            <a:r>
              <a:rPr lang="en-US" baseline="30000" dirty="0" smtClean="0"/>
              <a:t>th</a:t>
            </a:r>
            <a:endParaRPr lang="sr-Latn-RS" dirty="0" smtClean="0"/>
          </a:p>
          <a:p>
            <a:pPr marL="0" indent="0">
              <a:buNone/>
            </a:pPr>
            <a:r>
              <a:rPr lang="sr-Latn-RS" dirty="0"/>
              <a:t> </a:t>
            </a:r>
            <a:r>
              <a:rPr lang="sr-Latn-RS" dirty="0" smtClean="0"/>
              <a:t> </a:t>
            </a:r>
            <a:r>
              <a:rPr lang="en-US" dirty="0" smtClean="0"/>
              <a:t> </a:t>
            </a:r>
            <a:r>
              <a:rPr lang="en-US" dirty="0"/>
              <a:t>thoracic </a:t>
            </a:r>
            <a:r>
              <a:rPr lang="en-US" dirty="0" smtClean="0"/>
              <a:t>vertebra</a:t>
            </a:r>
            <a:endParaRPr lang="sr-Latn-RS" dirty="0" smtClean="0"/>
          </a:p>
          <a:p>
            <a:endParaRPr lang="en-US" dirty="0"/>
          </a:p>
        </p:txBody>
      </p:sp>
      <p:pic>
        <p:nvPicPr>
          <p:cNvPr id="4" name="Picture 6" descr="AP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114" y="3962400"/>
            <a:ext cx="2670174" cy="2895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7084541" y="2689908"/>
            <a:ext cx="5107459" cy="4168092"/>
          </a:xfrm>
          <a:prstGeom prst="rect">
            <a:avLst/>
          </a:prstGeom>
        </p:spPr>
      </p:pic>
    </p:spTree>
    <p:extLst>
      <p:ext uri="{BB962C8B-B14F-4D97-AF65-F5344CB8AC3E}">
        <p14:creationId xmlns:p14="http://schemas.microsoft.com/office/powerpoint/2010/main" val="19556363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70"/>
            <a:ext cx="10515600" cy="864972"/>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148281" y="988542"/>
            <a:ext cx="11582400" cy="5725296"/>
          </a:xfrm>
        </p:spPr>
        <p:txBody>
          <a:bodyPr/>
          <a:lstStyle/>
          <a:p>
            <a:r>
              <a:rPr lang="sr-Latn-RS" dirty="0" smtClean="0"/>
              <a:t>R</a:t>
            </a:r>
            <a:r>
              <a:rPr lang="en-US" dirty="0" err="1" smtClean="0"/>
              <a:t>ight</a:t>
            </a:r>
            <a:r>
              <a:rPr lang="en-US" dirty="0" smtClean="0"/>
              <a:t> </a:t>
            </a:r>
            <a:r>
              <a:rPr lang="en-US" dirty="0"/>
              <a:t>lower </a:t>
            </a:r>
            <a:r>
              <a:rPr lang="en-US" dirty="0" smtClean="0"/>
              <a:t>lobe</a:t>
            </a:r>
            <a:endParaRPr lang="sr-Latn-RS" dirty="0" smtClean="0"/>
          </a:p>
          <a:p>
            <a:pPr marL="0" indent="0">
              <a:buNone/>
            </a:pPr>
            <a:r>
              <a:rPr lang="sr-Latn-RS" dirty="0" smtClean="0"/>
              <a:t>                 </a:t>
            </a:r>
            <a:r>
              <a:rPr lang="sr-Latn-RS" dirty="0" err="1" smtClean="0"/>
              <a:t>anterior</a:t>
            </a:r>
            <a:r>
              <a:rPr lang="sr-Latn-RS" dirty="0" smtClean="0"/>
              <a:t> segment                      </a:t>
            </a:r>
            <a:r>
              <a:rPr lang="sr-Latn-RS" dirty="0" err="1" smtClean="0"/>
              <a:t>lateral</a:t>
            </a:r>
            <a:r>
              <a:rPr lang="sr-Latn-RS" dirty="0" smtClean="0"/>
              <a:t> segment</a:t>
            </a:r>
            <a:endParaRPr lang="sr-Latn-RS" dirty="0"/>
          </a:p>
          <a:p>
            <a:pPr marL="0" indent="0">
              <a:buNone/>
            </a:pPr>
            <a:r>
              <a:rPr lang="sr-Latn-RS" dirty="0" smtClean="0"/>
              <a:t>                                                                                                                 </a:t>
            </a:r>
            <a:r>
              <a:rPr lang="sr-Latn-RS" dirty="0" err="1" smtClean="0"/>
              <a:t>apical</a:t>
            </a:r>
            <a:r>
              <a:rPr lang="sr-Latn-RS" dirty="0" smtClean="0"/>
              <a:t> segment</a:t>
            </a:r>
          </a:p>
          <a:p>
            <a:endParaRPr lang="sr-Latn-RS" dirty="0"/>
          </a:p>
          <a:p>
            <a:endParaRPr lang="sr-Latn-RS" dirty="0" smtClean="0"/>
          </a:p>
          <a:p>
            <a:endParaRPr lang="sr-Latn-RS" dirty="0"/>
          </a:p>
          <a:p>
            <a:pPr marL="0" indent="0">
              <a:buNone/>
            </a:pPr>
            <a:r>
              <a:rPr lang="sr-Latn-RS" dirty="0" smtClean="0"/>
              <a:t> </a:t>
            </a:r>
            <a:r>
              <a:rPr lang="sr-Latn-RS" dirty="0" err="1" smtClean="0"/>
              <a:t>posterior</a:t>
            </a:r>
            <a:r>
              <a:rPr lang="sr-Latn-RS" dirty="0" smtClean="0"/>
              <a:t> segment                                                    </a:t>
            </a:r>
            <a:r>
              <a:rPr lang="sr-Latn-RS" dirty="0" err="1" smtClean="0"/>
              <a:t>medial</a:t>
            </a:r>
            <a:r>
              <a:rPr lang="sr-Latn-RS" dirty="0" smtClean="0"/>
              <a:t> segment</a:t>
            </a:r>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8785523" y="0"/>
            <a:ext cx="2048434" cy="2127688"/>
          </a:xfrm>
          <a:prstGeom prst="rect">
            <a:avLst/>
          </a:prstGeom>
        </p:spPr>
      </p:pic>
      <p:pic>
        <p:nvPicPr>
          <p:cNvPr id="5" name="Picture 4"/>
          <p:cNvPicPr>
            <a:picLocks noChangeAspect="1"/>
          </p:cNvPicPr>
          <p:nvPr/>
        </p:nvPicPr>
        <p:blipFill>
          <a:blip r:embed="rId3"/>
          <a:stretch>
            <a:fillRect/>
          </a:stretch>
        </p:blipFill>
        <p:spPr>
          <a:xfrm>
            <a:off x="10655675" y="0"/>
            <a:ext cx="1536325" cy="2127688"/>
          </a:xfrm>
          <a:prstGeom prst="rect">
            <a:avLst/>
          </a:prstGeom>
        </p:spPr>
      </p:pic>
      <p:pic>
        <p:nvPicPr>
          <p:cNvPr id="6" name="Picture 5"/>
          <p:cNvPicPr>
            <a:picLocks noChangeAspect="1"/>
          </p:cNvPicPr>
          <p:nvPr/>
        </p:nvPicPr>
        <p:blipFill>
          <a:blip r:embed="rId4"/>
          <a:stretch>
            <a:fillRect/>
          </a:stretch>
        </p:blipFill>
        <p:spPr>
          <a:xfrm>
            <a:off x="1059162" y="1881584"/>
            <a:ext cx="2091109" cy="2170364"/>
          </a:xfrm>
          <a:prstGeom prst="rect">
            <a:avLst/>
          </a:prstGeom>
        </p:spPr>
      </p:pic>
      <p:pic>
        <p:nvPicPr>
          <p:cNvPr id="7" name="Picture 6"/>
          <p:cNvPicPr>
            <a:picLocks noChangeAspect="1"/>
          </p:cNvPicPr>
          <p:nvPr/>
        </p:nvPicPr>
        <p:blipFill>
          <a:blip r:embed="rId5"/>
          <a:stretch>
            <a:fillRect/>
          </a:stretch>
        </p:blipFill>
        <p:spPr>
          <a:xfrm>
            <a:off x="2967156" y="1882989"/>
            <a:ext cx="1499746" cy="2164268"/>
          </a:xfrm>
          <a:prstGeom prst="rect">
            <a:avLst/>
          </a:prstGeom>
        </p:spPr>
      </p:pic>
      <p:pic>
        <p:nvPicPr>
          <p:cNvPr id="8" name="Picture 7"/>
          <p:cNvPicPr>
            <a:picLocks noChangeAspect="1"/>
          </p:cNvPicPr>
          <p:nvPr/>
        </p:nvPicPr>
        <p:blipFill>
          <a:blip r:embed="rId6"/>
          <a:stretch>
            <a:fillRect/>
          </a:stretch>
        </p:blipFill>
        <p:spPr>
          <a:xfrm>
            <a:off x="5355252" y="1881584"/>
            <a:ext cx="2017951" cy="2133785"/>
          </a:xfrm>
          <a:prstGeom prst="rect">
            <a:avLst/>
          </a:prstGeom>
        </p:spPr>
      </p:pic>
      <p:pic>
        <p:nvPicPr>
          <p:cNvPr id="9" name="Picture 8"/>
          <p:cNvPicPr>
            <a:picLocks noChangeAspect="1"/>
          </p:cNvPicPr>
          <p:nvPr/>
        </p:nvPicPr>
        <p:blipFill>
          <a:blip r:embed="rId7"/>
          <a:stretch>
            <a:fillRect/>
          </a:stretch>
        </p:blipFill>
        <p:spPr>
          <a:xfrm>
            <a:off x="7123933" y="1882989"/>
            <a:ext cx="1463167" cy="2127688"/>
          </a:xfrm>
          <a:prstGeom prst="rect">
            <a:avLst/>
          </a:prstGeom>
        </p:spPr>
      </p:pic>
      <p:pic>
        <p:nvPicPr>
          <p:cNvPr id="10" name="Picture 9"/>
          <p:cNvPicPr>
            <a:picLocks noChangeAspect="1"/>
          </p:cNvPicPr>
          <p:nvPr/>
        </p:nvPicPr>
        <p:blipFill>
          <a:blip r:embed="rId8"/>
          <a:stretch>
            <a:fillRect/>
          </a:stretch>
        </p:blipFill>
        <p:spPr>
          <a:xfrm>
            <a:off x="-1" y="4571645"/>
            <a:ext cx="2207741" cy="2286355"/>
          </a:xfrm>
          <a:prstGeom prst="rect">
            <a:avLst/>
          </a:prstGeom>
        </p:spPr>
      </p:pic>
      <p:pic>
        <p:nvPicPr>
          <p:cNvPr id="11" name="Picture 10"/>
          <p:cNvPicPr>
            <a:picLocks noChangeAspect="1"/>
          </p:cNvPicPr>
          <p:nvPr/>
        </p:nvPicPr>
        <p:blipFill>
          <a:blip r:embed="rId9"/>
          <a:stretch>
            <a:fillRect/>
          </a:stretch>
        </p:blipFill>
        <p:spPr>
          <a:xfrm>
            <a:off x="1926628" y="4571645"/>
            <a:ext cx="1526421" cy="2286355"/>
          </a:xfrm>
          <a:prstGeom prst="rect">
            <a:avLst/>
          </a:prstGeom>
        </p:spPr>
      </p:pic>
      <p:pic>
        <p:nvPicPr>
          <p:cNvPr id="12" name="Picture 11"/>
          <p:cNvPicPr>
            <a:picLocks noChangeAspect="1"/>
          </p:cNvPicPr>
          <p:nvPr/>
        </p:nvPicPr>
        <p:blipFill>
          <a:blip r:embed="rId10"/>
          <a:stretch>
            <a:fillRect/>
          </a:stretch>
        </p:blipFill>
        <p:spPr>
          <a:xfrm>
            <a:off x="6488334" y="4579565"/>
            <a:ext cx="2207061" cy="2285650"/>
          </a:xfrm>
          <a:prstGeom prst="rect">
            <a:avLst/>
          </a:prstGeom>
        </p:spPr>
      </p:pic>
      <p:pic>
        <p:nvPicPr>
          <p:cNvPr id="13" name="Picture 12"/>
          <p:cNvPicPr>
            <a:picLocks noChangeAspect="1"/>
          </p:cNvPicPr>
          <p:nvPr/>
        </p:nvPicPr>
        <p:blipFill>
          <a:blip r:embed="rId11"/>
          <a:stretch>
            <a:fillRect/>
          </a:stretch>
        </p:blipFill>
        <p:spPr>
          <a:xfrm>
            <a:off x="8373918" y="4579565"/>
            <a:ext cx="2154038" cy="2278435"/>
          </a:xfrm>
          <a:prstGeom prst="rect">
            <a:avLst/>
          </a:prstGeom>
        </p:spPr>
      </p:pic>
    </p:spTree>
    <p:extLst>
      <p:ext uri="{BB962C8B-B14F-4D97-AF65-F5344CB8AC3E}">
        <p14:creationId xmlns:p14="http://schemas.microsoft.com/office/powerpoint/2010/main" val="10703275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955589"/>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82377" y="1095632"/>
            <a:ext cx="11467071" cy="5593492"/>
          </a:xfrm>
        </p:spPr>
        <p:txBody>
          <a:bodyPr/>
          <a:lstStyle/>
          <a:p>
            <a:r>
              <a:rPr lang="sr-Latn-RS" dirty="0" err="1" smtClean="0"/>
              <a:t>Right</a:t>
            </a:r>
            <a:r>
              <a:rPr lang="sr-Latn-RS" dirty="0" smtClean="0"/>
              <a:t> </a:t>
            </a:r>
            <a:r>
              <a:rPr lang="sr-Latn-RS" dirty="0" err="1" smtClean="0"/>
              <a:t>middle</a:t>
            </a:r>
            <a:r>
              <a:rPr lang="sr-Latn-RS" dirty="0" smtClean="0"/>
              <a:t> lobe</a:t>
            </a:r>
          </a:p>
          <a:p>
            <a:endParaRPr lang="sr-Latn-RS" dirty="0"/>
          </a:p>
          <a:p>
            <a:endParaRPr lang="sr-Latn-RS" dirty="0" smtClean="0"/>
          </a:p>
          <a:p>
            <a:pPr marL="0" indent="0">
              <a:buNone/>
            </a:pPr>
            <a:r>
              <a:rPr lang="sr-Latn-RS" dirty="0" smtClean="0"/>
              <a:t>                                                                                                  </a:t>
            </a:r>
            <a:r>
              <a:rPr lang="sr-Latn-RS" dirty="0" err="1" smtClean="0"/>
              <a:t>medial</a:t>
            </a:r>
            <a:r>
              <a:rPr lang="sr-Latn-RS" dirty="0" smtClean="0"/>
              <a:t> segment</a:t>
            </a:r>
            <a:endParaRPr lang="sr-Latn-RS" dirty="0"/>
          </a:p>
          <a:p>
            <a:endParaRPr lang="sr-Latn-RS" dirty="0" smtClean="0"/>
          </a:p>
          <a:p>
            <a:endParaRPr lang="sr-Latn-RS" dirty="0"/>
          </a:p>
          <a:p>
            <a:endParaRPr lang="sr-Latn-RS" dirty="0" smtClean="0"/>
          </a:p>
          <a:p>
            <a:endParaRPr lang="sr-Latn-RS" dirty="0"/>
          </a:p>
          <a:p>
            <a:pPr marL="0" indent="0">
              <a:buNone/>
            </a:pPr>
            <a:r>
              <a:rPr lang="sr-Latn-RS" dirty="0" smtClean="0"/>
              <a:t>                          </a:t>
            </a:r>
            <a:r>
              <a:rPr lang="sr-Latn-RS" dirty="0" err="1" smtClean="0"/>
              <a:t>lateral</a:t>
            </a:r>
            <a:r>
              <a:rPr lang="sr-Latn-RS" dirty="0" smtClean="0"/>
              <a:t> segment</a:t>
            </a:r>
          </a:p>
          <a:p>
            <a:endParaRPr lang="sr-Latn-RS" dirty="0"/>
          </a:p>
          <a:p>
            <a:endParaRPr lang="sr-Latn-RS" dirty="0" smtClean="0"/>
          </a:p>
        </p:txBody>
      </p:sp>
      <p:pic>
        <p:nvPicPr>
          <p:cNvPr id="4" name="Picture 3"/>
          <p:cNvPicPr>
            <a:picLocks noChangeAspect="1"/>
          </p:cNvPicPr>
          <p:nvPr/>
        </p:nvPicPr>
        <p:blipFill>
          <a:blip r:embed="rId2"/>
          <a:stretch>
            <a:fillRect/>
          </a:stretch>
        </p:blipFill>
        <p:spPr>
          <a:xfrm>
            <a:off x="720919" y="1955674"/>
            <a:ext cx="3257957" cy="3160023"/>
          </a:xfrm>
          <a:prstGeom prst="rect">
            <a:avLst/>
          </a:prstGeom>
        </p:spPr>
      </p:pic>
      <p:pic>
        <p:nvPicPr>
          <p:cNvPr id="5" name="Picture 4"/>
          <p:cNvPicPr>
            <a:picLocks noChangeAspect="1"/>
          </p:cNvPicPr>
          <p:nvPr/>
        </p:nvPicPr>
        <p:blipFill>
          <a:blip r:embed="rId3"/>
          <a:stretch>
            <a:fillRect/>
          </a:stretch>
        </p:blipFill>
        <p:spPr>
          <a:xfrm>
            <a:off x="3682806" y="1956134"/>
            <a:ext cx="2297864" cy="3159563"/>
          </a:xfrm>
          <a:prstGeom prst="rect">
            <a:avLst/>
          </a:prstGeom>
        </p:spPr>
      </p:pic>
      <p:pic>
        <p:nvPicPr>
          <p:cNvPr id="6" name="Picture 5"/>
          <p:cNvPicPr>
            <a:picLocks noChangeAspect="1"/>
          </p:cNvPicPr>
          <p:nvPr/>
        </p:nvPicPr>
        <p:blipFill>
          <a:blip r:embed="rId4"/>
          <a:stretch>
            <a:fillRect/>
          </a:stretch>
        </p:blipFill>
        <p:spPr>
          <a:xfrm>
            <a:off x="6334742" y="3229233"/>
            <a:ext cx="3672575" cy="3628768"/>
          </a:xfrm>
          <a:prstGeom prst="rect">
            <a:avLst/>
          </a:prstGeom>
        </p:spPr>
      </p:pic>
      <p:pic>
        <p:nvPicPr>
          <p:cNvPr id="7" name="Picture 6"/>
          <p:cNvPicPr>
            <a:picLocks noChangeAspect="1"/>
          </p:cNvPicPr>
          <p:nvPr/>
        </p:nvPicPr>
        <p:blipFill>
          <a:blip r:embed="rId5"/>
          <a:stretch>
            <a:fillRect/>
          </a:stretch>
        </p:blipFill>
        <p:spPr>
          <a:xfrm>
            <a:off x="9432324" y="3234811"/>
            <a:ext cx="2755666" cy="3623190"/>
          </a:xfrm>
          <a:prstGeom prst="rect">
            <a:avLst/>
          </a:prstGeom>
        </p:spPr>
      </p:pic>
    </p:spTree>
    <p:extLst>
      <p:ext uri="{BB962C8B-B14F-4D97-AF65-F5344CB8AC3E}">
        <p14:creationId xmlns:p14="http://schemas.microsoft.com/office/powerpoint/2010/main" val="40595585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972063"/>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156519" y="1095632"/>
            <a:ext cx="11417643" cy="5601730"/>
          </a:xfrm>
        </p:spPr>
        <p:txBody>
          <a:bodyPr/>
          <a:lstStyle/>
          <a:p>
            <a:r>
              <a:rPr lang="sr-Latn-RS" dirty="0" err="1" smtClean="0"/>
              <a:t>Left</a:t>
            </a:r>
            <a:r>
              <a:rPr lang="sr-Latn-RS" dirty="0" smtClean="0"/>
              <a:t> </a:t>
            </a:r>
            <a:r>
              <a:rPr lang="sr-Latn-RS" dirty="0" err="1" smtClean="0"/>
              <a:t>lung</a:t>
            </a:r>
            <a:endParaRPr lang="sr-Latn-RS" dirty="0" smtClean="0"/>
          </a:p>
          <a:p>
            <a:r>
              <a:rPr lang="sr-Latn-RS" dirty="0" smtClean="0"/>
              <a:t>                                                       </a:t>
            </a:r>
            <a:r>
              <a:rPr lang="sr-Latn-RS" dirty="0" err="1" smtClean="0"/>
              <a:t>upper</a:t>
            </a:r>
            <a:r>
              <a:rPr lang="sr-Latn-RS" dirty="0" smtClean="0"/>
              <a:t> lobe</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r>
              <a:rPr lang="sr-Latn-RS" dirty="0" smtClean="0"/>
              <a:t>                                                       </a:t>
            </a:r>
            <a:r>
              <a:rPr lang="sr-Latn-RS" dirty="0" err="1" smtClean="0"/>
              <a:t>lower</a:t>
            </a:r>
            <a:r>
              <a:rPr lang="sr-Latn-RS" dirty="0" smtClean="0"/>
              <a:t> lobe</a:t>
            </a:r>
          </a:p>
          <a:p>
            <a:endParaRPr lang="sr-Latn-RS" dirty="0"/>
          </a:p>
          <a:p>
            <a:endParaRPr lang="en-US" dirty="0"/>
          </a:p>
        </p:txBody>
      </p:sp>
      <p:pic>
        <p:nvPicPr>
          <p:cNvPr id="4" name="Picture 3"/>
          <p:cNvPicPr>
            <a:picLocks noChangeAspect="1"/>
          </p:cNvPicPr>
          <p:nvPr/>
        </p:nvPicPr>
        <p:blipFill>
          <a:blip r:embed="rId2"/>
          <a:stretch>
            <a:fillRect/>
          </a:stretch>
        </p:blipFill>
        <p:spPr>
          <a:xfrm>
            <a:off x="0" y="1565189"/>
            <a:ext cx="3787936" cy="5292811"/>
          </a:xfrm>
          <a:prstGeom prst="rect">
            <a:avLst/>
          </a:prstGeom>
        </p:spPr>
      </p:pic>
      <p:pic>
        <p:nvPicPr>
          <p:cNvPr id="5" name="Picture 4"/>
          <p:cNvPicPr>
            <a:picLocks noChangeAspect="1"/>
          </p:cNvPicPr>
          <p:nvPr/>
        </p:nvPicPr>
        <p:blipFill>
          <a:blip r:embed="rId3"/>
          <a:stretch>
            <a:fillRect/>
          </a:stretch>
        </p:blipFill>
        <p:spPr>
          <a:xfrm>
            <a:off x="6769206" y="0"/>
            <a:ext cx="3045101" cy="3253946"/>
          </a:xfrm>
          <a:prstGeom prst="rect">
            <a:avLst/>
          </a:prstGeom>
        </p:spPr>
      </p:pic>
      <p:pic>
        <p:nvPicPr>
          <p:cNvPr id="6" name="Picture 5"/>
          <p:cNvPicPr>
            <a:picLocks noChangeAspect="1"/>
          </p:cNvPicPr>
          <p:nvPr/>
        </p:nvPicPr>
        <p:blipFill>
          <a:blip r:embed="rId4"/>
          <a:stretch>
            <a:fillRect/>
          </a:stretch>
        </p:blipFill>
        <p:spPr>
          <a:xfrm>
            <a:off x="9885206" y="-2"/>
            <a:ext cx="2324248" cy="3253947"/>
          </a:xfrm>
          <a:prstGeom prst="rect">
            <a:avLst/>
          </a:prstGeom>
        </p:spPr>
      </p:pic>
      <p:pic>
        <p:nvPicPr>
          <p:cNvPr id="7" name="Picture 6"/>
          <p:cNvPicPr>
            <a:picLocks noChangeAspect="1"/>
          </p:cNvPicPr>
          <p:nvPr/>
        </p:nvPicPr>
        <p:blipFill>
          <a:blip r:embed="rId5"/>
          <a:stretch>
            <a:fillRect/>
          </a:stretch>
        </p:blipFill>
        <p:spPr>
          <a:xfrm>
            <a:off x="6714205" y="3578622"/>
            <a:ext cx="3067517" cy="3274691"/>
          </a:xfrm>
          <a:prstGeom prst="rect">
            <a:avLst/>
          </a:prstGeom>
        </p:spPr>
      </p:pic>
      <p:pic>
        <p:nvPicPr>
          <p:cNvPr id="8" name="Picture 7"/>
          <p:cNvPicPr>
            <a:picLocks noChangeAspect="1"/>
          </p:cNvPicPr>
          <p:nvPr/>
        </p:nvPicPr>
        <p:blipFill>
          <a:blip r:embed="rId6"/>
          <a:stretch>
            <a:fillRect/>
          </a:stretch>
        </p:blipFill>
        <p:spPr>
          <a:xfrm>
            <a:off x="9859981" y="3578622"/>
            <a:ext cx="2332019" cy="3259451"/>
          </a:xfrm>
          <a:prstGeom prst="rect">
            <a:avLst/>
          </a:prstGeom>
        </p:spPr>
      </p:pic>
    </p:spTree>
    <p:extLst>
      <p:ext uri="{BB962C8B-B14F-4D97-AF65-F5344CB8AC3E}">
        <p14:creationId xmlns:p14="http://schemas.microsoft.com/office/powerpoint/2010/main" val="32152962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738793"/>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148281" y="879000"/>
            <a:ext cx="11417643" cy="5826600"/>
          </a:xfrm>
        </p:spPr>
        <p:txBody>
          <a:bodyPr/>
          <a:lstStyle/>
          <a:p>
            <a:r>
              <a:rPr lang="sr-Latn-RS" dirty="0" smtClean="0"/>
              <a:t>                                                      LEFT UPPER LOBE</a:t>
            </a:r>
          </a:p>
          <a:p>
            <a:endParaRPr lang="sr-Latn-RS" dirty="0"/>
          </a:p>
          <a:p>
            <a:endParaRPr lang="sr-Latn-RS" dirty="0" smtClean="0"/>
          </a:p>
          <a:p>
            <a:endParaRPr lang="sr-Latn-RS" dirty="0"/>
          </a:p>
          <a:p>
            <a:r>
              <a:rPr lang="sr-Latn-RS" dirty="0" smtClean="0"/>
              <a:t>                                                                                          </a:t>
            </a:r>
            <a:r>
              <a:rPr lang="sr-Latn-RS" dirty="0" err="1" smtClean="0"/>
              <a:t>superiorlingular</a:t>
            </a:r>
            <a:r>
              <a:rPr lang="sr-Latn-RS" dirty="0" smtClean="0"/>
              <a:t> segment</a:t>
            </a:r>
          </a:p>
          <a:p>
            <a:pPr marL="0" indent="0">
              <a:buNone/>
            </a:pPr>
            <a:r>
              <a:rPr lang="sr-Latn-RS" dirty="0" smtClean="0"/>
              <a:t>   </a:t>
            </a:r>
            <a:r>
              <a:rPr lang="sr-Latn-RS" dirty="0" err="1" smtClean="0"/>
              <a:t>apical</a:t>
            </a:r>
            <a:r>
              <a:rPr lang="sr-Latn-RS" dirty="0" smtClean="0"/>
              <a:t> </a:t>
            </a:r>
            <a:r>
              <a:rPr lang="sr-Latn-RS" dirty="0" err="1" smtClean="0"/>
              <a:t>posterior</a:t>
            </a:r>
            <a:r>
              <a:rPr lang="sr-Latn-RS" dirty="0" smtClean="0"/>
              <a:t> segment                                              </a:t>
            </a:r>
            <a:r>
              <a:rPr lang="sr-Latn-RS" dirty="0" err="1" smtClean="0"/>
              <a:t>inferiorlingular</a:t>
            </a:r>
            <a:r>
              <a:rPr lang="sr-Latn-RS" dirty="0" smtClean="0"/>
              <a:t> segment</a:t>
            </a:r>
            <a:endParaRPr lang="sr-Latn-RS" dirty="0"/>
          </a:p>
          <a:p>
            <a:pPr marL="0" indent="0">
              <a:buNone/>
            </a:pPr>
            <a:r>
              <a:rPr lang="sr-Latn-RS" dirty="0" smtClean="0"/>
              <a:t>   </a:t>
            </a:r>
            <a:r>
              <a:rPr lang="sr-Latn-RS" dirty="0" err="1" smtClean="0"/>
              <a:t>anterior</a:t>
            </a:r>
            <a:r>
              <a:rPr lang="sr-Latn-RS" dirty="0" smtClean="0"/>
              <a:t> segment</a:t>
            </a:r>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 y="580135"/>
            <a:ext cx="2669058" cy="2733444"/>
          </a:xfrm>
          <a:prstGeom prst="rect">
            <a:avLst/>
          </a:prstGeom>
        </p:spPr>
      </p:pic>
      <p:pic>
        <p:nvPicPr>
          <p:cNvPr id="5" name="Picture 4"/>
          <p:cNvPicPr>
            <a:picLocks noChangeAspect="1"/>
          </p:cNvPicPr>
          <p:nvPr/>
        </p:nvPicPr>
        <p:blipFill>
          <a:blip r:embed="rId3"/>
          <a:stretch>
            <a:fillRect/>
          </a:stretch>
        </p:blipFill>
        <p:spPr>
          <a:xfrm>
            <a:off x="2669059" y="580135"/>
            <a:ext cx="2038301" cy="2733444"/>
          </a:xfrm>
          <a:prstGeom prst="rect">
            <a:avLst/>
          </a:prstGeom>
        </p:spPr>
      </p:pic>
      <p:pic>
        <p:nvPicPr>
          <p:cNvPr id="6" name="Picture 5"/>
          <p:cNvPicPr>
            <a:picLocks noChangeAspect="1"/>
          </p:cNvPicPr>
          <p:nvPr/>
        </p:nvPicPr>
        <p:blipFill>
          <a:blip r:embed="rId4"/>
          <a:stretch>
            <a:fillRect/>
          </a:stretch>
        </p:blipFill>
        <p:spPr>
          <a:xfrm>
            <a:off x="0" y="4275438"/>
            <a:ext cx="2593815" cy="2582562"/>
          </a:xfrm>
          <a:prstGeom prst="rect">
            <a:avLst/>
          </a:prstGeom>
        </p:spPr>
      </p:pic>
      <p:pic>
        <p:nvPicPr>
          <p:cNvPr id="7" name="Picture 6"/>
          <p:cNvPicPr>
            <a:picLocks noChangeAspect="1"/>
          </p:cNvPicPr>
          <p:nvPr/>
        </p:nvPicPr>
        <p:blipFill>
          <a:blip r:embed="rId5"/>
          <a:stretch>
            <a:fillRect/>
          </a:stretch>
        </p:blipFill>
        <p:spPr>
          <a:xfrm>
            <a:off x="2669060" y="4278399"/>
            <a:ext cx="1935892" cy="2575579"/>
          </a:xfrm>
          <a:prstGeom prst="rect">
            <a:avLst/>
          </a:prstGeom>
        </p:spPr>
      </p:pic>
      <p:pic>
        <p:nvPicPr>
          <p:cNvPr id="8" name="Picture 7"/>
          <p:cNvPicPr>
            <a:picLocks noChangeAspect="1"/>
          </p:cNvPicPr>
          <p:nvPr/>
        </p:nvPicPr>
        <p:blipFill>
          <a:blip r:embed="rId6"/>
          <a:stretch>
            <a:fillRect/>
          </a:stretch>
        </p:blipFill>
        <p:spPr>
          <a:xfrm>
            <a:off x="7535407" y="1"/>
            <a:ext cx="2618804" cy="2636108"/>
          </a:xfrm>
          <a:prstGeom prst="rect">
            <a:avLst/>
          </a:prstGeom>
        </p:spPr>
      </p:pic>
      <p:pic>
        <p:nvPicPr>
          <p:cNvPr id="9" name="Picture 8"/>
          <p:cNvPicPr>
            <a:picLocks noChangeAspect="1"/>
          </p:cNvPicPr>
          <p:nvPr/>
        </p:nvPicPr>
        <p:blipFill>
          <a:blip r:embed="rId7"/>
          <a:stretch>
            <a:fillRect/>
          </a:stretch>
        </p:blipFill>
        <p:spPr>
          <a:xfrm>
            <a:off x="10154211" y="0"/>
            <a:ext cx="2027777" cy="2636109"/>
          </a:xfrm>
          <a:prstGeom prst="rect">
            <a:avLst/>
          </a:prstGeom>
        </p:spPr>
      </p:pic>
      <p:pic>
        <p:nvPicPr>
          <p:cNvPr id="10" name="Picture 9"/>
          <p:cNvPicPr>
            <a:picLocks noChangeAspect="1"/>
          </p:cNvPicPr>
          <p:nvPr/>
        </p:nvPicPr>
        <p:blipFill>
          <a:blip r:embed="rId8"/>
          <a:stretch>
            <a:fillRect/>
          </a:stretch>
        </p:blipFill>
        <p:spPr>
          <a:xfrm>
            <a:off x="7402310" y="4053596"/>
            <a:ext cx="2725148" cy="2786113"/>
          </a:xfrm>
          <a:prstGeom prst="rect">
            <a:avLst/>
          </a:prstGeom>
        </p:spPr>
      </p:pic>
      <p:pic>
        <p:nvPicPr>
          <p:cNvPr id="11" name="Picture 10"/>
          <p:cNvPicPr>
            <a:picLocks noChangeAspect="1"/>
          </p:cNvPicPr>
          <p:nvPr/>
        </p:nvPicPr>
        <p:blipFill>
          <a:blip r:embed="rId9"/>
          <a:stretch>
            <a:fillRect/>
          </a:stretch>
        </p:blipFill>
        <p:spPr>
          <a:xfrm>
            <a:off x="10127458" y="4041403"/>
            <a:ext cx="2054530" cy="2816596"/>
          </a:xfrm>
          <a:prstGeom prst="rect">
            <a:avLst/>
          </a:prstGeom>
        </p:spPr>
      </p:pic>
      <p:sp>
        <p:nvSpPr>
          <p:cNvPr id="12" name="Line 45"/>
          <p:cNvSpPr>
            <a:spLocks noChangeShapeType="1"/>
          </p:cNvSpPr>
          <p:nvPr/>
        </p:nvSpPr>
        <p:spPr bwMode="auto">
          <a:xfrm>
            <a:off x="3688209" y="656848"/>
            <a:ext cx="188913" cy="1128712"/>
          </a:xfrm>
          <a:prstGeom prst="line">
            <a:avLst/>
          </a:prstGeom>
          <a:noFill/>
          <a:ln w="38100">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Text Box 47"/>
          <p:cNvSpPr txBox="1">
            <a:spLocks noChangeArrowheads="1"/>
          </p:cNvSpPr>
          <p:nvPr/>
        </p:nvSpPr>
        <p:spPr bwMode="auto">
          <a:xfrm>
            <a:off x="3187377" y="744420"/>
            <a:ext cx="6397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SzTx/>
              <a:buFontTx/>
              <a:buNone/>
            </a:pPr>
            <a:r>
              <a:rPr lang="sr-Latn-CS" altLang="en-US" sz="2000" dirty="0" err="1">
                <a:solidFill>
                  <a:srgbClr val="000000"/>
                </a:solidFill>
              </a:rPr>
              <a:t>Ap</a:t>
            </a:r>
            <a:endParaRPr lang="en-US" altLang="en-US" sz="2000" dirty="0">
              <a:solidFill>
                <a:srgbClr val="000000"/>
              </a:solidFill>
            </a:endParaRPr>
          </a:p>
        </p:txBody>
      </p:sp>
      <p:sp>
        <p:nvSpPr>
          <p:cNvPr id="14" name="Text Box 47"/>
          <p:cNvSpPr txBox="1">
            <a:spLocks noChangeArrowheads="1"/>
          </p:cNvSpPr>
          <p:nvPr/>
        </p:nvSpPr>
        <p:spPr bwMode="auto">
          <a:xfrm>
            <a:off x="3782664" y="945854"/>
            <a:ext cx="7172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SzTx/>
              <a:buFontTx/>
              <a:buNone/>
            </a:pPr>
            <a:r>
              <a:rPr lang="sr-Latn-CS" altLang="en-US" sz="2000" dirty="0" smtClean="0">
                <a:solidFill>
                  <a:srgbClr val="000000"/>
                </a:solidFill>
              </a:rPr>
              <a:t>Post</a:t>
            </a:r>
            <a:endParaRPr lang="en-US" altLang="en-US" sz="2000" dirty="0">
              <a:solidFill>
                <a:srgbClr val="000000"/>
              </a:solidFill>
            </a:endParaRPr>
          </a:p>
        </p:txBody>
      </p:sp>
    </p:spTree>
    <p:extLst>
      <p:ext uri="{BB962C8B-B14F-4D97-AF65-F5344CB8AC3E}">
        <p14:creationId xmlns:p14="http://schemas.microsoft.com/office/powerpoint/2010/main" val="40809009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0617"/>
            <a:ext cx="10515600" cy="708453"/>
          </a:xfrm>
        </p:spPr>
        <p:txBody>
          <a:bodyPr/>
          <a:lstStyle/>
          <a:p>
            <a:r>
              <a:rPr lang="sr-Latn-RS" dirty="0" smtClean="0"/>
              <a:t>P</a:t>
            </a:r>
            <a:r>
              <a:rPr lang="en-US" dirty="0" err="1" smtClean="0"/>
              <a:t>rojections</a:t>
            </a:r>
            <a:r>
              <a:rPr lang="en-US" dirty="0" smtClean="0"/>
              <a:t> </a:t>
            </a:r>
            <a:r>
              <a:rPr lang="en-US" dirty="0"/>
              <a:t>of lung parts</a:t>
            </a:r>
          </a:p>
        </p:txBody>
      </p:sp>
      <p:sp>
        <p:nvSpPr>
          <p:cNvPr id="3" name="Content Placeholder 2"/>
          <p:cNvSpPr>
            <a:spLocks noGrp="1"/>
          </p:cNvSpPr>
          <p:nvPr>
            <p:ph idx="1"/>
          </p:nvPr>
        </p:nvSpPr>
        <p:spPr>
          <a:xfrm>
            <a:off x="115330" y="799070"/>
            <a:ext cx="11689492" cy="5890054"/>
          </a:xfrm>
        </p:spPr>
        <p:txBody>
          <a:bodyPr/>
          <a:lstStyle/>
          <a:p>
            <a:r>
              <a:rPr lang="sr-Latn-RS" dirty="0" smtClean="0"/>
              <a:t>                                                    LEFT LOWER LOBE</a:t>
            </a:r>
            <a:endParaRPr lang="sr-Latn-RS" dirty="0"/>
          </a:p>
          <a:p>
            <a:endParaRPr lang="sr-Latn-RS" dirty="0" smtClean="0"/>
          </a:p>
          <a:p>
            <a:endParaRPr lang="sr-Latn-RS" dirty="0"/>
          </a:p>
          <a:p>
            <a:endParaRPr lang="sr-Latn-RS" dirty="0" smtClean="0"/>
          </a:p>
          <a:p>
            <a:r>
              <a:rPr lang="sr-Latn-RS" dirty="0" smtClean="0"/>
              <a:t>                                                                                      </a:t>
            </a:r>
            <a:r>
              <a:rPr lang="sr-Latn-RS" dirty="0" err="1" smtClean="0"/>
              <a:t>anterobasal</a:t>
            </a:r>
            <a:r>
              <a:rPr lang="sr-Latn-RS" dirty="0" smtClean="0"/>
              <a:t> segment</a:t>
            </a:r>
            <a:endParaRPr lang="sr-Latn-RS" dirty="0"/>
          </a:p>
          <a:p>
            <a:pPr marL="0" indent="0">
              <a:buNone/>
            </a:pPr>
            <a:r>
              <a:rPr lang="sr-Latn-RS" dirty="0" smtClean="0"/>
              <a:t>     </a:t>
            </a:r>
            <a:r>
              <a:rPr lang="sr-Latn-RS" dirty="0" err="1" smtClean="0"/>
              <a:t>apical</a:t>
            </a:r>
            <a:r>
              <a:rPr lang="sr-Latn-RS" dirty="0" smtClean="0"/>
              <a:t> segment                                                          </a:t>
            </a:r>
          </a:p>
          <a:p>
            <a:pPr marL="0" indent="0">
              <a:buNone/>
            </a:pPr>
            <a:r>
              <a:rPr lang="sr-Latn-RS" dirty="0" smtClean="0"/>
              <a:t>       </a:t>
            </a:r>
            <a:r>
              <a:rPr lang="sr-Latn-RS" dirty="0" err="1" smtClean="0"/>
              <a:t>laterobasal</a:t>
            </a:r>
            <a:r>
              <a:rPr lang="sr-Latn-RS" dirty="0" smtClean="0"/>
              <a:t> segment                                                           </a:t>
            </a:r>
            <a:r>
              <a:rPr lang="sr-Latn-RS" dirty="0" err="1" smtClean="0"/>
              <a:t>posterobasal</a:t>
            </a:r>
            <a:r>
              <a:rPr lang="sr-Latn-RS" dirty="0" smtClean="0"/>
              <a:t> segment</a:t>
            </a:r>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8238" y="640157"/>
            <a:ext cx="2578443" cy="2636126"/>
          </a:xfrm>
          <a:prstGeom prst="rect">
            <a:avLst/>
          </a:prstGeom>
        </p:spPr>
      </p:pic>
      <p:pic>
        <p:nvPicPr>
          <p:cNvPr id="5" name="Picture 4"/>
          <p:cNvPicPr>
            <a:picLocks noChangeAspect="1"/>
          </p:cNvPicPr>
          <p:nvPr/>
        </p:nvPicPr>
        <p:blipFill>
          <a:blip r:embed="rId3"/>
          <a:stretch>
            <a:fillRect/>
          </a:stretch>
        </p:blipFill>
        <p:spPr>
          <a:xfrm>
            <a:off x="2570205" y="630194"/>
            <a:ext cx="2043917" cy="2646089"/>
          </a:xfrm>
          <a:prstGeom prst="rect">
            <a:avLst/>
          </a:prstGeom>
        </p:spPr>
      </p:pic>
      <p:pic>
        <p:nvPicPr>
          <p:cNvPr id="6" name="Picture 5"/>
          <p:cNvPicPr>
            <a:picLocks noChangeAspect="1"/>
          </p:cNvPicPr>
          <p:nvPr/>
        </p:nvPicPr>
        <p:blipFill>
          <a:blip r:embed="rId4"/>
          <a:stretch>
            <a:fillRect/>
          </a:stretch>
        </p:blipFill>
        <p:spPr>
          <a:xfrm>
            <a:off x="7298629" y="0"/>
            <a:ext cx="2712955" cy="2786113"/>
          </a:xfrm>
          <a:prstGeom prst="rect">
            <a:avLst/>
          </a:prstGeom>
        </p:spPr>
      </p:pic>
      <p:pic>
        <p:nvPicPr>
          <p:cNvPr id="7" name="Picture 6"/>
          <p:cNvPicPr>
            <a:picLocks noChangeAspect="1"/>
          </p:cNvPicPr>
          <p:nvPr/>
        </p:nvPicPr>
        <p:blipFill>
          <a:blip r:embed="rId5"/>
          <a:stretch>
            <a:fillRect/>
          </a:stretch>
        </p:blipFill>
        <p:spPr>
          <a:xfrm>
            <a:off x="10011584" y="0"/>
            <a:ext cx="2188654" cy="2786113"/>
          </a:xfrm>
          <a:prstGeom prst="rect">
            <a:avLst/>
          </a:prstGeom>
        </p:spPr>
      </p:pic>
      <p:pic>
        <p:nvPicPr>
          <p:cNvPr id="8" name="Picture 7"/>
          <p:cNvPicPr>
            <a:picLocks noChangeAspect="1"/>
          </p:cNvPicPr>
          <p:nvPr/>
        </p:nvPicPr>
        <p:blipFill>
          <a:blip r:embed="rId6"/>
          <a:stretch>
            <a:fillRect/>
          </a:stretch>
        </p:blipFill>
        <p:spPr>
          <a:xfrm>
            <a:off x="0" y="4248610"/>
            <a:ext cx="2570205" cy="2604474"/>
          </a:xfrm>
          <a:prstGeom prst="rect">
            <a:avLst/>
          </a:prstGeom>
        </p:spPr>
      </p:pic>
      <p:pic>
        <p:nvPicPr>
          <p:cNvPr id="9" name="Picture 8"/>
          <p:cNvPicPr>
            <a:picLocks noChangeAspect="1"/>
          </p:cNvPicPr>
          <p:nvPr/>
        </p:nvPicPr>
        <p:blipFill>
          <a:blip r:embed="rId7"/>
          <a:stretch>
            <a:fillRect/>
          </a:stretch>
        </p:blipFill>
        <p:spPr>
          <a:xfrm>
            <a:off x="2570205" y="4240063"/>
            <a:ext cx="2048600" cy="2609390"/>
          </a:xfrm>
          <a:prstGeom prst="rect">
            <a:avLst/>
          </a:prstGeom>
        </p:spPr>
      </p:pic>
      <p:pic>
        <p:nvPicPr>
          <p:cNvPr id="10" name="Picture 9"/>
          <p:cNvPicPr>
            <a:picLocks noChangeAspect="1"/>
          </p:cNvPicPr>
          <p:nvPr/>
        </p:nvPicPr>
        <p:blipFill>
          <a:blip r:embed="rId8"/>
          <a:stretch>
            <a:fillRect/>
          </a:stretch>
        </p:blipFill>
        <p:spPr>
          <a:xfrm>
            <a:off x="7712112" y="4241480"/>
            <a:ext cx="2519284" cy="2606557"/>
          </a:xfrm>
          <a:prstGeom prst="rect">
            <a:avLst/>
          </a:prstGeom>
        </p:spPr>
      </p:pic>
      <p:pic>
        <p:nvPicPr>
          <p:cNvPr id="11" name="Picture 10"/>
          <p:cNvPicPr>
            <a:picLocks noChangeAspect="1"/>
          </p:cNvPicPr>
          <p:nvPr/>
        </p:nvPicPr>
        <p:blipFill>
          <a:blip r:embed="rId9"/>
          <a:stretch>
            <a:fillRect/>
          </a:stretch>
        </p:blipFill>
        <p:spPr>
          <a:xfrm>
            <a:off x="10258508" y="4248609"/>
            <a:ext cx="1941729" cy="2604475"/>
          </a:xfrm>
          <a:prstGeom prst="rect">
            <a:avLst/>
          </a:prstGeom>
        </p:spPr>
      </p:pic>
    </p:spTree>
    <p:extLst>
      <p:ext uri="{BB962C8B-B14F-4D97-AF65-F5344CB8AC3E}">
        <p14:creationId xmlns:p14="http://schemas.microsoft.com/office/powerpoint/2010/main" val="8638089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1252150"/>
          </a:xfrm>
        </p:spPr>
        <p:txBody>
          <a:bodyPr>
            <a:normAutofit fontScale="90000"/>
          </a:bodyPr>
          <a:lstStyle/>
          <a:p>
            <a:pPr algn="ctr"/>
            <a:r>
              <a:rPr lang="en-US" dirty="0"/>
              <a:t>Basics of X-ray diagnostics of pathological changes in the lungs</a:t>
            </a:r>
          </a:p>
        </p:txBody>
      </p:sp>
      <p:sp>
        <p:nvSpPr>
          <p:cNvPr id="3" name="Content Placeholder 2"/>
          <p:cNvSpPr>
            <a:spLocks noGrp="1"/>
          </p:cNvSpPr>
          <p:nvPr>
            <p:ph idx="1"/>
          </p:nvPr>
        </p:nvSpPr>
        <p:spPr>
          <a:xfrm>
            <a:off x="263611" y="1375718"/>
            <a:ext cx="11557686" cy="5239265"/>
          </a:xfrm>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graphicFrame>
        <p:nvGraphicFramePr>
          <p:cNvPr id="4" name="Object 9"/>
          <p:cNvGraphicFramePr>
            <a:graphicFrameLocks noChangeAspect="1"/>
          </p:cNvGraphicFramePr>
          <p:nvPr>
            <p:extLst>
              <p:ext uri="{D42A27DB-BD31-4B8C-83A1-F6EECF244321}">
                <p14:modId xmlns:p14="http://schemas.microsoft.com/office/powerpoint/2010/main" val="3966154363"/>
              </p:ext>
            </p:extLst>
          </p:nvPr>
        </p:nvGraphicFramePr>
        <p:xfrm>
          <a:off x="7939088" y="2834632"/>
          <a:ext cx="3224212" cy="3187700"/>
        </p:xfrm>
        <a:graphic>
          <a:graphicData uri="http://schemas.openxmlformats.org/presentationml/2006/ole">
            <mc:AlternateContent xmlns:mc="http://schemas.openxmlformats.org/markup-compatibility/2006">
              <mc:Choice xmlns:v="urn:schemas-microsoft-com:vml" Requires="v">
                <p:oleObj spid="_x0000_s2053" name="Clip" r:id="rId3" imgW="4000500" imgH="3148013" progId="MS_ClipArt_Gallery.2">
                  <p:embed/>
                </p:oleObj>
              </mc:Choice>
              <mc:Fallback>
                <p:oleObj name="Clip" r:id="rId3" imgW="4000500" imgH="3148013"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9088" y="2834632"/>
                        <a:ext cx="3224212" cy="318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Oval 5"/>
          <p:cNvSpPr>
            <a:spLocks noChangeArrowheads="1"/>
          </p:cNvSpPr>
          <p:nvPr/>
        </p:nvSpPr>
        <p:spPr bwMode="auto">
          <a:xfrm>
            <a:off x="447675" y="1769075"/>
            <a:ext cx="2090738" cy="4953000"/>
          </a:xfrm>
          <a:prstGeom prst="ellipse">
            <a:avLst/>
          </a:prstGeom>
          <a:gradFill rotWithShape="1">
            <a:gsLst>
              <a:gs pos="0">
                <a:srgbClr val="000066">
                  <a:alpha val="76999"/>
                </a:srgbClr>
              </a:gs>
              <a:gs pos="100000">
                <a:srgbClr val="3E3E8B"/>
              </a:gs>
            </a:gsLst>
            <a:lin ang="2700000" scaled="1"/>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0"/>
              </a:spcBef>
              <a:buClrTx/>
              <a:buSzTx/>
              <a:buFontTx/>
              <a:buNone/>
            </a:pPr>
            <a:endParaRPr lang="en-GB" altLang="en-US" sz="2400"/>
          </a:p>
        </p:txBody>
      </p:sp>
      <p:sp>
        <p:nvSpPr>
          <p:cNvPr id="6" name="Text Box 6"/>
          <p:cNvSpPr txBox="1">
            <a:spLocks noChangeArrowheads="1"/>
          </p:cNvSpPr>
          <p:nvPr/>
        </p:nvSpPr>
        <p:spPr bwMode="auto">
          <a:xfrm>
            <a:off x="1289071" y="1905000"/>
            <a:ext cx="620683" cy="4468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nSpc>
                <a:spcPct val="140000"/>
              </a:lnSpc>
              <a:spcBef>
                <a:spcPct val="0"/>
              </a:spcBef>
              <a:buClrTx/>
              <a:buSzTx/>
              <a:buFontTx/>
              <a:buNone/>
            </a:pPr>
            <a:r>
              <a:rPr lang="en-US" altLang="en-US" sz="3600" b="1" dirty="0">
                <a:solidFill>
                  <a:srgbClr val="FFFF00"/>
                </a:solidFill>
                <a:latin typeface="Times New Roman" panose="02020603050405020304" pitchFamily="18" charset="0"/>
              </a:rPr>
              <a:t>L</a:t>
            </a:r>
          </a:p>
          <a:p>
            <a:pPr>
              <a:spcBef>
                <a:spcPct val="0"/>
              </a:spcBef>
              <a:buClrTx/>
              <a:buSzTx/>
              <a:buFontTx/>
              <a:buNone/>
            </a:pPr>
            <a:r>
              <a:rPr lang="sr-Latn-RS" altLang="en-US" sz="3600" b="1" dirty="0">
                <a:solidFill>
                  <a:srgbClr val="FFFF00"/>
                </a:solidFill>
                <a:latin typeface="Times New Roman" panose="02020603050405020304" pitchFamily="18" charset="0"/>
              </a:rPr>
              <a:t>S</a:t>
            </a:r>
            <a:endParaRPr lang="en-US" altLang="en-US" sz="3600" b="1" dirty="0">
              <a:solidFill>
                <a:srgbClr val="FFFF00"/>
              </a:solidFill>
              <a:latin typeface="Times New Roman" panose="02020603050405020304" pitchFamily="18" charset="0"/>
            </a:endParaRPr>
          </a:p>
          <a:p>
            <a:pPr>
              <a:lnSpc>
                <a:spcPct val="140000"/>
              </a:lnSpc>
              <a:spcBef>
                <a:spcPct val="0"/>
              </a:spcBef>
              <a:buClrTx/>
              <a:buSzTx/>
              <a:buFontTx/>
              <a:buNone/>
            </a:pPr>
            <a:r>
              <a:rPr lang="sr-Latn-RS" altLang="en-US" sz="3600" b="1" dirty="0">
                <a:solidFill>
                  <a:srgbClr val="FFFF00"/>
                </a:solidFill>
                <a:latin typeface="Times New Roman" panose="02020603050405020304" pitchFamily="18" charset="0"/>
              </a:rPr>
              <a:t>S</a:t>
            </a:r>
            <a:endParaRPr lang="en-US" altLang="en-US" sz="3600" b="1" dirty="0">
              <a:solidFill>
                <a:srgbClr val="FFFF00"/>
              </a:solidFill>
              <a:latin typeface="Times New Roman" panose="02020603050405020304" pitchFamily="18" charset="0"/>
            </a:endParaRPr>
          </a:p>
          <a:p>
            <a:pPr>
              <a:lnSpc>
                <a:spcPct val="130000"/>
              </a:lnSpc>
              <a:spcBef>
                <a:spcPct val="0"/>
              </a:spcBef>
              <a:buClrTx/>
              <a:buSzTx/>
              <a:buFontTx/>
              <a:buNone/>
            </a:pPr>
            <a:r>
              <a:rPr lang="en-US" altLang="en-US" sz="3600" b="1" dirty="0" smtClean="0">
                <a:solidFill>
                  <a:srgbClr val="FFFF00"/>
                </a:solidFill>
                <a:latin typeface="Times New Roman" panose="02020603050405020304" pitchFamily="18" charset="0"/>
              </a:rPr>
              <a:t>I</a:t>
            </a:r>
            <a:endParaRPr lang="en-US" altLang="en-US" sz="3600" b="1" dirty="0">
              <a:solidFill>
                <a:srgbClr val="FFFF00"/>
              </a:solidFill>
              <a:latin typeface="Times New Roman" panose="02020603050405020304" pitchFamily="18" charset="0"/>
            </a:endParaRPr>
          </a:p>
          <a:p>
            <a:pPr>
              <a:lnSpc>
                <a:spcPct val="140000"/>
              </a:lnSpc>
              <a:spcBef>
                <a:spcPct val="0"/>
              </a:spcBef>
              <a:buClrTx/>
              <a:buSzTx/>
              <a:buFontTx/>
              <a:buNone/>
            </a:pPr>
            <a:r>
              <a:rPr lang="en-US" altLang="en-US" sz="3600" b="1" dirty="0">
                <a:solidFill>
                  <a:srgbClr val="FFFF00"/>
                </a:solidFill>
                <a:latin typeface="Times New Roman" panose="02020603050405020304" pitchFamily="18" charset="0"/>
              </a:rPr>
              <a:t>H</a:t>
            </a:r>
          </a:p>
          <a:p>
            <a:pPr>
              <a:lnSpc>
                <a:spcPct val="140000"/>
              </a:lnSpc>
              <a:spcBef>
                <a:spcPct val="0"/>
              </a:spcBef>
              <a:buClrTx/>
              <a:buSzTx/>
              <a:buFontTx/>
              <a:buNone/>
            </a:pPr>
            <a:r>
              <a:rPr lang="sr-Latn-RS" altLang="en-US" sz="3600" b="1" dirty="0">
                <a:solidFill>
                  <a:srgbClr val="FFFF00"/>
                </a:solidFill>
                <a:latin typeface="Times New Roman" panose="02020603050405020304" pitchFamily="18" charset="0"/>
              </a:rPr>
              <a:t>M</a:t>
            </a:r>
            <a:endParaRPr lang="en-US" altLang="en-US" dirty="0">
              <a:solidFill>
                <a:srgbClr val="FFFF00"/>
              </a:solidFill>
              <a:latin typeface="Times New Roman" panose="02020603050405020304" pitchFamily="18" charset="0"/>
            </a:endParaRPr>
          </a:p>
        </p:txBody>
      </p:sp>
      <p:sp>
        <p:nvSpPr>
          <p:cNvPr id="7" name="Text Box 7"/>
          <p:cNvSpPr txBox="1">
            <a:spLocks noChangeArrowheads="1"/>
          </p:cNvSpPr>
          <p:nvPr/>
        </p:nvSpPr>
        <p:spPr bwMode="auto">
          <a:xfrm>
            <a:off x="3062589" y="2058984"/>
            <a:ext cx="3616325" cy="4278094"/>
          </a:xfrm>
          <a:prstGeom prst="rect">
            <a:avLst/>
          </a:prstGeom>
          <a:solidFill>
            <a:srgbClr val="000066"/>
          </a:solidFill>
          <a:ln w="3175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r>
              <a:rPr lang="en-US" altLang="en-US" b="1" dirty="0" smtClean="0">
                <a:solidFill>
                  <a:srgbClr val="FF66FF"/>
                </a:solidFill>
              </a:rPr>
              <a:t>L</a:t>
            </a:r>
            <a:r>
              <a:rPr lang="en-US" altLang="en-US" b="1" dirty="0" smtClean="0">
                <a:solidFill>
                  <a:srgbClr val="FFFF00"/>
                </a:solidFill>
              </a:rPr>
              <a:t>O</a:t>
            </a:r>
            <a:r>
              <a:rPr lang="sr-Latn-RS" altLang="en-US" b="1" dirty="0" smtClean="0">
                <a:solidFill>
                  <a:srgbClr val="FFFF00"/>
                </a:solidFill>
              </a:rPr>
              <a:t>CALIZATION</a:t>
            </a:r>
            <a:endParaRPr lang="en-US" altLang="en-US" b="1" dirty="0">
              <a:solidFill>
                <a:srgbClr val="FFFF00"/>
              </a:solidFill>
            </a:endParaRPr>
          </a:p>
          <a:p>
            <a:pPr>
              <a:lnSpc>
                <a:spcPct val="140000"/>
              </a:lnSpc>
              <a:spcBef>
                <a:spcPct val="0"/>
              </a:spcBef>
              <a:buClrTx/>
              <a:buSzTx/>
              <a:buFontTx/>
              <a:buNone/>
            </a:pPr>
            <a:r>
              <a:rPr lang="sr-Latn-RS" altLang="en-US" b="1" dirty="0" smtClean="0">
                <a:solidFill>
                  <a:srgbClr val="FF66FF"/>
                </a:solidFill>
              </a:rPr>
              <a:t>S</a:t>
            </a:r>
            <a:r>
              <a:rPr lang="sr-Latn-RS" altLang="en-US" b="1" dirty="0" smtClean="0">
                <a:solidFill>
                  <a:srgbClr val="FFFF00"/>
                </a:solidFill>
              </a:rPr>
              <a:t>HAPE</a:t>
            </a:r>
            <a:endParaRPr lang="en-US" altLang="en-US" b="1" dirty="0">
              <a:solidFill>
                <a:srgbClr val="FFFF00"/>
              </a:solidFill>
            </a:endParaRPr>
          </a:p>
          <a:p>
            <a:pPr>
              <a:lnSpc>
                <a:spcPct val="140000"/>
              </a:lnSpc>
              <a:spcBef>
                <a:spcPct val="0"/>
              </a:spcBef>
              <a:buClrTx/>
              <a:buSzTx/>
              <a:buFontTx/>
              <a:buNone/>
            </a:pPr>
            <a:r>
              <a:rPr lang="sr-Latn-RS" altLang="en-US" b="1" dirty="0" smtClean="0">
                <a:solidFill>
                  <a:srgbClr val="FF66FF"/>
                </a:solidFill>
              </a:rPr>
              <a:t>S</a:t>
            </a:r>
            <a:r>
              <a:rPr lang="sr-Latn-RS" altLang="en-US" b="1" dirty="0" smtClean="0">
                <a:solidFill>
                  <a:srgbClr val="FFFF00"/>
                </a:solidFill>
              </a:rPr>
              <a:t>IZE</a:t>
            </a:r>
            <a:endParaRPr lang="en-US" altLang="en-US" b="1" dirty="0">
              <a:solidFill>
                <a:srgbClr val="FFFF00"/>
              </a:solidFill>
            </a:endParaRPr>
          </a:p>
          <a:p>
            <a:pPr>
              <a:lnSpc>
                <a:spcPct val="150000"/>
              </a:lnSpc>
              <a:spcBef>
                <a:spcPct val="0"/>
              </a:spcBef>
              <a:buClrTx/>
              <a:buSzTx/>
              <a:buFontTx/>
              <a:buNone/>
            </a:pPr>
            <a:r>
              <a:rPr lang="en-US" altLang="en-US" b="1" dirty="0" smtClean="0">
                <a:solidFill>
                  <a:srgbClr val="FF66FF"/>
                </a:solidFill>
              </a:rPr>
              <a:t>I</a:t>
            </a:r>
            <a:r>
              <a:rPr lang="en-US" altLang="en-US" b="1" dirty="0" smtClean="0">
                <a:solidFill>
                  <a:srgbClr val="FFFF00"/>
                </a:solidFill>
              </a:rPr>
              <a:t>NTEN</a:t>
            </a:r>
            <a:r>
              <a:rPr lang="sr-Latn-RS" altLang="en-US" b="1" dirty="0" smtClean="0">
                <a:solidFill>
                  <a:srgbClr val="FFFF00"/>
                </a:solidFill>
              </a:rPr>
              <a:t>ITY</a:t>
            </a:r>
            <a:endParaRPr lang="en-US" altLang="en-US" b="1" dirty="0">
              <a:solidFill>
                <a:srgbClr val="FFFF00"/>
              </a:solidFill>
            </a:endParaRPr>
          </a:p>
          <a:p>
            <a:pPr>
              <a:lnSpc>
                <a:spcPct val="160000"/>
              </a:lnSpc>
              <a:spcBef>
                <a:spcPct val="0"/>
              </a:spcBef>
              <a:buClrTx/>
              <a:buSzTx/>
              <a:buFontTx/>
              <a:buNone/>
            </a:pPr>
            <a:r>
              <a:rPr lang="en-US" altLang="en-US" b="1" dirty="0" smtClean="0">
                <a:solidFill>
                  <a:srgbClr val="FF66FF"/>
                </a:solidFill>
              </a:rPr>
              <a:t>H</a:t>
            </a:r>
            <a:r>
              <a:rPr lang="en-US" altLang="en-US" b="1" dirty="0" smtClean="0">
                <a:solidFill>
                  <a:srgbClr val="FFFF00"/>
                </a:solidFill>
              </a:rPr>
              <a:t>OMOGEN</a:t>
            </a:r>
            <a:r>
              <a:rPr lang="sr-Latn-RS" altLang="en-US" b="1" dirty="0" smtClean="0">
                <a:solidFill>
                  <a:srgbClr val="FFFF00"/>
                </a:solidFill>
              </a:rPr>
              <a:t>EI</a:t>
            </a:r>
            <a:r>
              <a:rPr lang="en-US" altLang="en-US" b="1" dirty="0" smtClean="0">
                <a:solidFill>
                  <a:srgbClr val="FFFF00"/>
                </a:solidFill>
              </a:rPr>
              <a:t>T</a:t>
            </a:r>
            <a:r>
              <a:rPr lang="sr-Latn-RS" altLang="en-US" b="1" dirty="0" smtClean="0">
                <a:solidFill>
                  <a:srgbClr val="FFFF00"/>
                </a:solidFill>
              </a:rPr>
              <a:t>Y</a:t>
            </a:r>
            <a:endParaRPr lang="en-US" altLang="en-US" b="1" dirty="0">
              <a:solidFill>
                <a:srgbClr val="FFFF00"/>
              </a:solidFill>
            </a:endParaRPr>
          </a:p>
          <a:p>
            <a:pPr>
              <a:lnSpc>
                <a:spcPct val="160000"/>
              </a:lnSpc>
              <a:spcBef>
                <a:spcPct val="0"/>
              </a:spcBef>
              <a:buClrTx/>
              <a:buSzTx/>
              <a:buFontTx/>
              <a:buNone/>
            </a:pPr>
            <a:r>
              <a:rPr lang="sr-Latn-RS" altLang="en-US" b="1" dirty="0">
                <a:solidFill>
                  <a:srgbClr val="FF66FF"/>
                </a:solidFill>
              </a:rPr>
              <a:t>M</a:t>
            </a:r>
            <a:r>
              <a:rPr lang="sr-Latn-RS" altLang="en-US" b="1" dirty="0" smtClean="0">
                <a:solidFill>
                  <a:srgbClr val="FFFF00"/>
                </a:solidFill>
              </a:rPr>
              <a:t>ARGINALIZED</a:t>
            </a:r>
            <a:endParaRPr lang="en-US" altLang="en-US" b="1" dirty="0">
              <a:solidFill>
                <a:srgbClr val="FFFF00"/>
              </a:solidFill>
            </a:endParaRPr>
          </a:p>
        </p:txBody>
      </p:sp>
      <p:sp>
        <p:nvSpPr>
          <p:cNvPr id="8" name="Text Box 10"/>
          <p:cNvSpPr txBox="1">
            <a:spLocks noChangeArrowheads="1"/>
          </p:cNvSpPr>
          <p:nvPr/>
        </p:nvSpPr>
        <p:spPr bwMode="auto">
          <a:xfrm>
            <a:off x="8675087" y="1845619"/>
            <a:ext cx="273985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r>
              <a:rPr lang="sr-Latn-RS" altLang="en-US" sz="2800" b="1" dirty="0" smtClean="0">
                <a:solidFill>
                  <a:srgbClr val="FF3300"/>
                </a:solidFill>
              </a:rPr>
              <a:t>REMEMBER</a:t>
            </a:r>
            <a:r>
              <a:rPr lang="en-US" altLang="en-US" sz="2800" b="1" dirty="0" smtClean="0">
                <a:solidFill>
                  <a:srgbClr val="FF3300"/>
                </a:solidFill>
              </a:rPr>
              <a:t> !!</a:t>
            </a:r>
            <a:r>
              <a:rPr lang="sr-Latn-RS" altLang="en-US" sz="2800" b="1" dirty="0" smtClean="0">
                <a:solidFill>
                  <a:srgbClr val="FF3300"/>
                </a:solidFill>
              </a:rPr>
              <a:t>!</a:t>
            </a:r>
            <a:endParaRPr lang="en-US" altLang="en-US" sz="2800" b="1" dirty="0">
              <a:solidFill>
                <a:srgbClr val="FF3300"/>
              </a:solidFill>
            </a:endParaRPr>
          </a:p>
        </p:txBody>
      </p:sp>
      <p:sp>
        <p:nvSpPr>
          <p:cNvPr id="9" name="Text Box 10"/>
          <p:cNvSpPr txBox="1">
            <a:spLocks noChangeArrowheads="1"/>
          </p:cNvSpPr>
          <p:nvPr/>
        </p:nvSpPr>
        <p:spPr bwMode="auto">
          <a:xfrm>
            <a:off x="622600" y="1087449"/>
            <a:ext cx="218040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r>
              <a:rPr lang="sr-Latn-RS" altLang="en-US" sz="2800" b="1" dirty="0" smtClean="0">
                <a:solidFill>
                  <a:srgbClr val="FF3300"/>
                </a:solidFill>
              </a:rPr>
              <a:t>MNEMONIC</a:t>
            </a:r>
            <a:endParaRPr lang="en-US" altLang="en-US" sz="2800" b="1" dirty="0">
              <a:solidFill>
                <a:srgbClr val="FF3300"/>
              </a:solidFill>
            </a:endParaRPr>
          </a:p>
        </p:txBody>
      </p:sp>
      <p:sp>
        <p:nvSpPr>
          <p:cNvPr id="10" name="AutoShape 8"/>
          <p:cNvSpPr>
            <a:spLocks noChangeArrowheads="1"/>
          </p:cNvSpPr>
          <p:nvPr/>
        </p:nvSpPr>
        <p:spPr bwMode="auto">
          <a:xfrm>
            <a:off x="1973305" y="3954805"/>
            <a:ext cx="696912" cy="152400"/>
          </a:xfrm>
          <a:prstGeom prst="leftArrow">
            <a:avLst>
              <a:gd name="adj1" fmla="val 50000"/>
              <a:gd name="adj2" fmla="val 114323"/>
            </a:avLst>
          </a:prstGeom>
          <a:noFill/>
          <a:ln w="57150">
            <a:solidFill>
              <a:srgbClr val="FFFF99"/>
            </a:solidFill>
            <a:miter lim="800000"/>
            <a:headEnd/>
            <a:tailEnd/>
          </a:ln>
          <a:effectLst/>
          <a:extLst>
            <a:ext uri="{909E8E84-426E-40DD-AFC4-6F175D3DCCD1}">
              <a14:hiddenFill xmlns:a14="http://schemas.microsoft.com/office/drawing/2010/main">
                <a:gradFill rotWithShape="0">
                  <a:gsLst>
                    <a:gs pos="0">
                      <a:srgbClr val="FFFF00"/>
                    </a:gs>
                    <a:gs pos="100000">
                      <a:srgbClr val="464600"/>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0"/>
              </a:spcBef>
              <a:buClrTx/>
              <a:buSzTx/>
              <a:buFontTx/>
              <a:buNone/>
            </a:pPr>
            <a:endParaRPr lang="sr-Latn-RS" altLang="en-US" sz="2000"/>
          </a:p>
        </p:txBody>
      </p:sp>
    </p:spTree>
    <p:extLst>
      <p:ext uri="{BB962C8B-B14F-4D97-AF65-F5344CB8AC3E}">
        <p14:creationId xmlns:p14="http://schemas.microsoft.com/office/powerpoint/2010/main" val="38668416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119" y="140044"/>
            <a:ext cx="10840995" cy="1194486"/>
          </a:xfrm>
        </p:spPr>
        <p:txBody>
          <a:bodyPr>
            <a:normAutofit fontScale="90000"/>
          </a:bodyPr>
          <a:lstStyle/>
          <a:p>
            <a:r>
              <a:rPr lang="en-US" dirty="0"/>
              <a:t>X-ray diagnosis of pathological changes in the lungs</a:t>
            </a:r>
          </a:p>
        </p:txBody>
      </p:sp>
      <p:sp>
        <p:nvSpPr>
          <p:cNvPr id="3" name="Content Placeholder 2"/>
          <p:cNvSpPr>
            <a:spLocks noGrp="1"/>
          </p:cNvSpPr>
          <p:nvPr>
            <p:ph idx="1"/>
          </p:nvPr>
        </p:nvSpPr>
        <p:spPr>
          <a:xfrm>
            <a:off x="280086" y="1425146"/>
            <a:ext cx="11508260" cy="5198076"/>
          </a:xfrm>
        </p:spPr>
        <p:txBody>
          <a:bodyPr/>
          <a:lstStyle/>
          <a:p>
            <a:r>
              <a:rPr lang="sr-Latn-RS" b="1" dirty="0" smtClean="0"/>
              <a:t>E</a:t>
            </a:r>
            <a:r>
              <a:rPr lang="en-US" b="1" dirty="0" err="1" smtClean="0"/>
              <a:t>xtrapleural</a:t>
            </a:r>
            <a:r>
              <a:rPr lang="en-US" b="1" dirty="0" smtClean="0"/>
              <a:t> lesions</a:t>
            </a:r>
            <a:endParaRPr lang="sr-Latn-RS" b="1" dirty="0" smtClean="0"/>
          </a:p>
          <a:p>
            <a:pPr lvl="1"/>
            <a:r>
              <a:rPr lang="en-US" dirty="0"/>
              <a:t>Ribs: metastases, fractures with </a:t>
            </a:r>
            <a:r>
              <a:rPr lang="sr-Latn-RS" dirty="0"/>
              <a:t>/</a:t>
            </a:r>
            <a:r>
              <a:rPr lang="en-US" dirty="0" smtClean="0"/>
              <a:t> </a:t>
            </a:r>
            <a:r>
              <a:rPr lang="en-US" dirty="0"/>
              <a:t>without hematoma, primary bone </a:t>
            </a:r>
            <a:r>
              <a:rPr lang="en-US" dirty="0" err="1"/>
              <a:t>Tu</a:t>
            </a:r>
            <a:r>
              <a:rPr lang="en-US" dirty="0"/>
              <a:t> (like -</a:t>
            </a:r>
            <a:r>
              <a:rPr lang="en-US" dirty="0" err="1"/>
              <a:t>Tu</a:t>
            </a:r>
            <a:r>
              <a:rPr lang="en-US" dirty="0" smtClean="0"/>
              <a:t>)</a:t>
            </a:r>
            <a:endParaRPr lang="sr-Latn-RS" dirty="0" smtClean="0"/>
          </a:p>
          <a:p>
            <a:pPr lvl="1"/>
            <a:r>
              <a:rPr lang="en-US" dirty="0"/>
              <a:t>Soft tissue tumors, chest wall infections</a:t>
            </a:r>
            <a:endParaRPr lang="sr-Latn-RS" dirty="0" smtClean="0"/>
          </a:p>
          <a:p>
            <a:r>
              <a:rPr lang="sr-Latn-RS" b="1" dirty="0" err="1" smtClean="0"/>
              <a:t>Mediastinal</a:t>
            </a:r>
            <a:r>
              <a:rPr lang="sr-Latn-RS" b="1" dirty="0" smtClean="0"/>
              <a:t> </a:t>
            </a:r>
            <a:r>
              <a:rPr lang="sr-Latn-RS" b="1" dirty="0" err="1" smtClean="0"/>
              <a:t>lesions</a:t>
            </a:r>
            <a:endParaRPr lang="sr-Latn-RS" b="1" dirty="0" smtClean="0"/>
          </a:p>
          <a:p>
            <a:r>
              <a:rPr lang="sr-Latn-RS" b="1" dirty="0" smtClean="0"/>
              <a:t>Pleural </a:t>
            </a:r>
            <a:r>
              <a:rPr lang="sr-Latn-RS" b="1" dirty="0" err="1" smtClean="0"/>
              <a:t>lesions</a:t>
            </a:r>
            <a:endParaRPr lang="sr-Latn-RS" b="1" dirty="0" smtClean="0"/>
          </a:p>
          <a:p>
            <a:pPr lvl="1"/>
            <a:r>
              <a:rPr lang="sr-Latn-RS" dirty="0" smtClean="0"/>
              <a:t>Effusion, </a:t>
            </a:r>
            <a:r>
              <a:rPr lang="sr-Latn-RS" dirty="0"/>
              <a:t>Tu </a:t>
            </a:r>
            <a:r>
              <a:rPr lang="sr-Latn-RS" dirty="0" err="1"/>
              <a:t>masses</a:t>
            </a:r>
            <a:endParaRPr lang="sr-Latn-RS" dirty="0" smtClean="0"/>
          </a:p>
          <a:p>
            <a:r>
              <a:rPr lang="sr-Latn-RS" b="1" dirty="0" smtClean="0"/>
              <a:t>L</a:t>
            </a:r>
            <a:r>
              <a:rPr lang="en-US" b="1" dirty="0" err="1" smtClean="0"/>
              <a:t>ung</a:t>
            </a:r>
            <a:r>
              <a:rPr lang="en-US" b="1" dirty="0" smtClean="0"/>
              <a:t> lesions</a:t>
            </a:r>
            <a:endParaRPr lang="sr-Latn-RS" b="1" dirty="0" smtClean="0"/>
          </a:p>
          <a:p>
            <a:pPr lvl="1"/>
            <a:r>
              <a:rPr lang="en-US" dirty="0"/>
              <a:t>Disease of the respiratory </a:t>
            </a:r>
            <a:r>
              <a:rPr lang="en-US" dirty="0" smtClean="0"/>
              <a:t>tract</a:t>
            </a:r>
            <a:endParaRPr lang="sr-Latn-RS" dirty="0" smtClean="0"/>
          </a:p>
          <a:p>
            <a:pPr lvl="1"/>
            <a:r>
              <a:rPr lang="en-US" dirty="0"/>
              <a:t>Air </a:t>
            </a:r>
            <a:r>
              <a:rPr lang="en-US" dirty="0" err="1" smtClean="0"/>
              <a:t>bronchogram</a:t>
            </a:r>
            <a:endParaRPr lang="sr-Latn-RS" dirty="0" smtClean="0"/>
          </a:p>
          <a:p>
            <a:pPr lvl="1"/>
            <a:r>
              <a:rPr lang="en-US" dirty="0" smtClean="0"/>
              <a:t>Atelectasis</a:t>
            </a:r>
            <a:r>
              <a:rPr lang="sr-Latn-RS" dirty="0" smtClean="0"/>
              <a:t>, </a:t>
            </a:r>
            <a:r>
              <a:rPr lang="sr-Latn-CS" altLang="en-US" dirty="0"/>
              <a:t>Silhouette </a:t>
            </a:r>
            <a:r>
              <a:rPr lang="sr-Latn-CS" altLang="en-US" dirty="0" err="1" smtClean="0"/>
              <a:t>Sign</a:t>
            </a:r>
            <a:endParaRPr lang="sr-Latn-CS" altLang="en-US" dirty="0" smtClean="0"/>
          </a:p>
          <a:p>
            <a:pPr lvl="1"/>
            <a:r>
              <a:rPr lang="sr-Latn-RS" dirty="0" smtClean="0"/>
              <a:t>M</a:t>
            </a:r>
            <a:r>
              <a:rPr lang="en-US" dirty="0" err="1" smtClean="0"/>
              <a:t>icro</a:t>
            </a:r>
            <a:r>
              <a:rPr lang="en-US" dirty="0" smtClean="0"/>
              <a:t> </a:t>
            </a:r>
            <a:r>
              <a:rPr lang="en-US" dirty="0"/>
              <a:t>/ </a:t>
            </a:r>
            <a:r>
              <a:rPr lang="en-US" dirty="0" err="1"/>
              <a:t>macronodular</a:t>
            </a:r>
            <a:r>
              <a:rPr lang="en-US" dirty="0"/>
              <a:t> </a:t>
            </a:r>
            <a:r>
              <a:rPr lang="sr-Latn-RS" dirty="0" err="1" smtClean="0"/>
              <a:t>opacitie</a:t>
            </a:r>
            <a:r>
              <a:rPr lang="en-US" dirty="0" smtClean="0"/>
              <a:t>s</a:t>
            </a:r>
            <a:endParaRPr lang="sr-Latn-RS" dirty="0" smtClean="0"/>
          </a:p>
          <a:p>
            <a:pPr lvl="1"/>
            <a:r>
              <a:rPr lang="sr-Latn-RS" dirty="0" smtClean="0"/>
              <a:t>L</a:t>
            </a:r>
            <a:r>
              <a:rPr lang="en-US" dirty="0" err="1" smtClean="0"/>
              <a:t>inear</a:t>
            </a:r>
            <a:r>
              <a:rPr lang="en-US" dirty="0" smtClean="0"/>
              <a:t> </a:t>
            </a:r>
            <a:r>
              <a:rPr lang="sr-Latn-RS" dirty="0" err="1" smtClean="0"/>
              <a:t>opacitie</a:t>
            </a:r>
            <a:r>
              <a:rPr lang="en-US" dirty="0" smtClean="0"/>
              <a:t>s</a:t>
            </a:r>
            <a:endParaRPr lang="en-US" dirty="0"/>
          </a:p>
        </p:txBody>
      </p:sp>
    </p:spTree>
    <p:extLst>
      <p:ext uri="{BB962C8B-B14F-4D97-AF65-F5344CB8AC3E}">
        <p14:creationId xmlns:p14="http://schemas.microsoft.com/office/powerpoint/2010/main" val="34506277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9027" y="140044"/>
            <a:ext cx="10775092" cy="922638"/>
          </a:xfrm>
        </p:spPr>
        <p:txBody>
          <a:bodyPr>
            <a:normAutofit fontScale="90000"/>
          </a:bodyPr>
          <a:lstStyle/>
          <a:p>
            <a:r>
              <a:rPr lang="en-US" dirty="0"/>
              <a:t>X-ray diagnosis of pathological changes in the lungs</a:t>
            </a:r>
          </a:p>
        </p:txBody>
      </p:sp>
      <p:sp>
        <p:nvSpPr>
          <p:cNvPr id="3" name="Content Placeholder 2"/>
          <p:cNvSpPr>
            <a:spLocks noGrp="1"/>
          </p:cNvSpPr>
          <p:nvPr>
            <p:ph idx="1"/>
          </p:nvPr>
        </p:nvSpPr>
        <p:spPr>
          <a:xfrm>
            <a:off x="156519" y="1062682"/>
            <a:ext cx="11359978" cy="5585253"/>
          </a:xfrm>
        </p:spPr>
        <p:txBody>
          <a:bodyPr>
            <a:normAutofit lnSpcReduction="10000"/>
          </a:bodyPr>
          <a:lstStyle/>
          <a:p>
            <a:r>
              <a:rPr lang="en-US" b="1" dirty="0"/>
              <a:t>Pulmonary nodules – round </a:t>
            </a:r>
            <a:r>
              <a:rPr lang="sr-Latn-RS" b="1" dirty="0" err="1" smtClean="0"/>
              <a:t>opacitie</a:t>
            </a:r>
            <a:r>
              <a:rPr lang="en-US" b="1" dirty="0" smtClean="0"/>
              <a:t>s</a:t>
            </a:r>
            <a:endParaRPr lang="sr-Latn-RS" b="1" dirty="0" smtClean="0"/>
          </a:p>
          <a:p>
            <a:pPr lvl="1"/>
            <a:r>
              <a:rPr lang="sr-Latn-RS" dirty="0" err="1"/>
              <a:t>Tumors</a:t>
            </a:r>
            <a:r>
              <a:rPr lang="sr-Latn-RS" dirty="0"/>
              <a:t>, </a:t>
            </a:r>
            <a:r>
              <a:rPr lang="sr-Latn-RS" dirty="0" err="1" smtClean="0"/>
              <a:t>infection</a:t>
            </a:r>
            <a:endParaRPr lang="sr-Latn-RS" dirty="0" smtClean="0"/>
          </a:p>
          <a:p>
            <a:pPr lvl="1"/>
            <a:r>
              <a:rPr lang="sr-Latn-RS" dirty="0" err="1"/>
              <a:t>Fungi</a:t>
            </a:r>
            <a:r>
              <a:rPr lang="sr-Latn-RS" dirty="0"/>
              <a:t> </a:t>
            </a:r>
            <a:r>
              <a:rPr lang="sr-Latn-RS" dirty="0" err="1"/>
              <a:t>and</a:t>
            </a:r>
            <a:r>
              <a:rPr lang="sr-Latn-RS" dirty="0"/>
              <a:t> </a:t>
            </a:r>
            <a:r>
              <a:rPr lang="sr-Latn-RS" dirty="0" err="1" smtClean="0"/>
              <a:t>parasites</a:t>
            </a:r>
            <a:endParaRPr lang="sr-Latn-RS" dirty="0" smtClean="0"/>
          </a:p>
          <a:p>
            <a:pPr lvl="1"/>
            <a:r>
              <a:rPr lang="sr-Latn-RS" dirty="0" err="1" smtClean="0"/>
              <a:t>Collagenosis</a:t>
            </a:r>
            <a:endParaRPr lang="sr-Latn-RS" dirty="0" smtClean="0"/>
          </a:p>
          <a:p>
            <a:pPr lvl="1"/>
            <a:r>
              <a:rPr lang="sr-Latn-RS" dirty="0"/>
              <a:t>Pleural </a:t>
            </a:r>
            <a:r>
              <a:rPr lang="sr-Latn-RS" dirty="0" err="1"/>
              <a:t>lesions</a:t>
            </a:r>
            <a:endParaRPr lang="sr-Latn-RS" dirty="0" smtClean="0"/>
          </a:p>
          <a:p>
            <a:r>
              <a:rPr lang="en-US" b="1" dirty="0"/>
              <a:t>Triangular, ring </a:t>
            </a:r>
            <a:r>
              <a:rPr lang="en-US" dirty="0"/>
              <a:t>(cavitation), </a:t>
            </a:r>
            <a:r>
              <a:rPr lang="en-US" b="1" dirty="0"/>
              <a:t>strip, </a:t>
            </a:r>
            <a:r>
              <a:rPr lang="en-US" b="1" dirty="0" smtClean="0"/>
              <a:t>spindle</a:t>
            </a:r>
            <a:endParaRPr lang="sr-Latn-RS" b="1" dirty="0" smtClean="0"/>
          </a:p>
          <a:p>
            <a:r>
              <a:rPr lang="en-US" b="1" dirty="0"/>
              <a:t>Pulmonary </a:t>
            </a:r>
            <a:r>
              <a:rPr lang="en-US" b="1" dirty="0" err="1" smtClean="0"/>
              <a:t>Hyperlucency</a:t>
            </a:r>
            <a:endParaRPr lang="sr-Latn-RS" b="1" dirty="0" smtClean="0"/>
          </a:p>
          <a:p>
            <a:pPr lvl="1"/>
            <a:r>
              <a:rPr lang="sr-Latn-RS" dirty="0" err="1" smtClean="0"/>
              <a:t>Unilateral</a:t>
            </a:r>
            <a:endParaRPr lang="sr-Latn-RS" dirty="0" smtClean="0"/>
          </a:p>
          <a:p>
            <a:pPr lvl="1"/>
            <a:r>
              <a:rPr lang="sr-Latn-RS" dirty="0" err="1" smtClean="0"/>
              <a:t>Bilateral</a:t>
            </a:r>
            <a:r>
              <a:rPr lang="sr-Latn-RS" b="1" dirty="0" smtClean="0"/>
              <a:t> </a:t>
            </a:r>
            <a:endParaRPr lang="en-US" b="1" dirty="0"/>
          </a:p>
          <a:p>
            <a:r>
              <a:rPr lang="sr-Latn-RS" b="1" dirty="0" err="1" smtClean="0"/>
              <a:t>Decrease</a:t>
            </a:r>
            <a:r>
              <a:rPr lang="sr-Latn-RS" b="1" dirty="0" smtClean="0"/>
              <a:t> </a:t>
            </a:r>
            <a:r>
              <a:rPr lang="sr-Latn-RS" b="1" dirty="0"/>
              <a:t>in </a:t>
            </a:r>
            <a:r>
              <a:rPr lang="sr-Latn-RS" b="1" dirty="0" err="1"/>
              <a:t>hemithorax</a:t>
            </a:r>
            <a:r>
              <a:rPr lang="sr-Latn-RS" b="1" dirty="0"/>
              <a:t> </a:t>
            </a:r>
            <a:r>
              <a:rPr lang="sr-Latn-RS" b="1" dirty="0" err="1" smtClean="0"/>
              <a:t>density</a:t>
            </a:r>
            <a:endParaRPr lang="sr-Latn-RS" b="1" dirty="0" smtClean="0"/>
          </a:p>
          <a:p>
            <a:pPr lvl="1"/>
            <a:r>
              <a:rPr lang="sr-Latn-RS" dirty="0" err="1" smtClean="0"/>
              <a:t>Unilateral</a:t>
            </a:r>
            <a:r>
              <a:rPr lang="sr-Latn-RS" dirty="0" smtClean="0"/>
              <a:t> </a:t>
            </a:r>
          </a:p>
          <a:p>
            <a:r>
              <a:rPr lang="sr-Latn-RS" b="1" dirty="0" smtClean="0"/>
              <a:t>Calcifications</a:t>
            </a:r>
            <a:r>
              <a:rPr lang="sr-Latn-RS" dirty="0" smtClean="0"/>
              <a:t> (</a:t>
            </a:r>
            <a:r>
              <a:rPr lang="sr-Latn-RS" dirty="0" err="1" smtClean="0"/>
              <a:t>pleural</a:t>
            </a:r>
            <a:r>
              <a:rPr lang="sr-Latn-RS" dirty="0"/>
              <a:t>, </a:t>
            </a:r>
            <a:r>
              <a:rPr lang="sr-Latn-RS" dirty="0" err="1" smtClean="0"/>
              <a:t>parenchymal</a:t>
            </a:r>
            <a:r>
              <a:rPr lang="sr-Latn-RS" dirty="0" smtClean="0"/>
              <a:t>)</a:t>
            </a:r>
          </a:p>
          <a:p>
            <a:pPr lvl="1"/>
            <a:r>
              <a:rPr lang="sr-Latn-RS" dirty="0" smtClean="0"/>
              <a:t>(</a:t>
            </a:r>
            <a:r>
              <a:rPr lang="sr-Latn-RS" dirty="0" err="1" smtClean="0"/>
              <a:t>histoplasmoma</a:t>
            </a:r>
            <a:r>
              <a:rPr lang="sr-Latn-RS" dirty="0" smtClean="0"/>
              <a:t>, </a:t>
            </a:r>
            <a:r>
              <a:rPr lang="sr-Latn-RS" dirty="0" err="1" smtClean="0"/>
              <a:t>hamartoma</a:t>
            </a:r>
            <a:r>
              <a:rPr lang="sr-Latn-RS" dirty="0" smtClean="0"/>
              <a:t>, </a:t>
            </a:r>
            <a:r>
              <a:rPr lang="sr-Latn-RS" dirty="0" err="1" smtClean="0"/>
              <a:t>parasites</a:t>
            </a:r>
            <a:r>
              <a:rPr lang="sr-Latn-RS" dirty="0" smtClean="0"/>
              <a:t>, </a:t>
            </a:r>
            <a:r>
              <a:rPr lang="sr-Latn-RS" dirty="0" err="1" smtClean="0"/>
              <a:t>silicosis</a:t>
            </a:r>
            <a:r>
              <a:rPr lang="sr-Latn-RS" dirty="0" smtClean="0"/>
              <a:t>, </a:t>
            </a:r>
            <a:r>
              <a:rPr lang="sr-Latn-RS" dirty="0" err="1" smtClean="0"/>
              <a:t>broncholithiasis</a:t>
            </a:r>
            <a:r>
              <a:rPr lang="sr-Latn-RS" dirty="0" smtClean="0"/>
              <a:t>, </a:t>
            </a:r>
            <a:r>
              <a:rPr lang="sr-Latn-RS" dirty="0" err="1" smtClean="0"/>
              <a:t>etc</a:t>
            </a:r>
            <a:r>
              <a:rPr lang="sr-Latn-RS" dirty="0" smtClean="0"/>
              <a:t>)</a:t>
            </a:r>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1474902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778432"/>
          </a:xfrm>
        </p:spPr>
        <p:txBody>
          <a:bodyPr/>
          <a:lstStyle/>
          <a:p>
            <a:r>
              <a:rPr lang="sr-Latn-RS" dirty="0"/>
              <a:t>E</a:t>
            </a:r>
            <a:r>
              <a:rPr lang="en-US" dirty="0" err="1"/>
              <a:t>xtrapleural</a:t>
            </a:r>
            <a:r>
              <a:rPr lang="en-US" dirty="0"/>
              <a:t> </a:t>
            </a:r>
            <a:r>
              <a:rPr lang="en-US" dirty="0" smtClean="0"/>
              <a:t>lesions</a:t>
            </a:r>
            <a:endParaRPr lang="en-US" dirty="0"/>
          </a:p>
        </p:txBody>
      </p:sp>
      <p:sp>
        <p:nvSpPr>
          <p:cNvPr id="3" name="Content Placeholder 2"/>
          <p:cNvSpPr>
            <a:spLocks noGrp="1"/>
          </p:cNvSpPr>
          <p:nvPr>
            <p:ph idx="1"/>
          </p:nvPr>
        </p:nvSpPr>
        <p:spPr>
          <a:xfrm>
            <a:off x="148281" y="939114"/>
            <a:ext cx="11582400" cy="5717059"/>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148281" y="893763"/>
            <a:ext cx="3759838" cy="3347243"/>
          </a:xfrm>
          <a:prstGeom prst="rect">
            <a:avLst/>
          </a:prstGeom>
        </p:spPr>
      </p:pic>
      <p:pic>
        <p:nvPicPr>
          <p:cNvPr id="5" name="Picture 4"/>
          <p:cNvPicPr>
            <a:picLocks noChangeAspect="1"/>
          </p:cNvPicPr>
          <p:nvPr/>
        </p:nvPicPr>
        <p:blipFill>
          <a:blip r:embed="rId3"/>
          <a:stretch>
            <a:fillRect/>
          </a:stretch>
        </p:blipFill>
        <p:spPr>
          <a:xfrm>
            <a:off x="3908119" y="893763"/>
            <a:ext cx="2874281" cy="3351388"/>
          </a:xfrm>
          <a:prstGeom prst="rect">
            <a:avLst/>
          </a:prstGeom>
        </p:spPr>
      </p:pic>
      <p:sp>
        <p:nvSpPr>
          <p:cNvPr id="6" name="Text Box 9"/>
          <p:cNvSpPr txBox="1">
            <a:spLocks noChangeArrowheads="1"/>
          </p:cNvSpPr>
          <p:nvPr/>
        </p:nvSpPr>
        <p:spPr bwMode="auto">
          <a:xfrm>
            <a:off x="934221" y="3631406"/>
            <a:ext cx="2614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CS" altLang="en-US" sz="2400" dirty="0" err="1"/>
              <a:t>Plasmocytoma</a:t>
            </a:r>
            <a:endParaRPr lang="en-US" altLang="en-US" sz="2400" dirty="0"/>
          </a:p>
        </p:txBody>
      </p:sp>
      <p:sp>
        <p:nvSpPr>
          <p:cNvPr id="7" name="Text Box 9"/>
          <p:cNvSpPr txBox="1">
            <a:spLocks noChangeArrowheads="1"/>
          </p:cNvSpPr>
          <p:nvPr/>
        </p:nvSpPr>
        <p:spPr bwMode="auto">
          <a:xfrm>
            <a:off x="8204886" y="3310415"/>
            <a:ext cx="314891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RS" altLang="en-US" sz="2400" dirty="0" smtClean="0"/>
              <a:t>T</a:t>
            </a:r>
            <a:r>
              <a:rPr lang="en-US" altLang="en-US" sz="2400" dirty="0" err="1" smtClean="0"/>
              <a:t>umor</a:t>
            </a:r>
            <a:r>
              <a:rPr lang="en-US" altLang="en-US" sz="2400" dirty="0" smtClean="0"/>
              <a:t> </a:t>
            </a:r>
            <a:r>
              <a:rPr lang="en-US" altLang="en-US" sz="2400" dirty="0"/>
              <a:t>of the scapula</a:t>
            </a:r>
            <a:endParaRPr lang="en-US" altLang="en-US" sz="2400" dirty="0"/>
          </a:p>
        </p:txBody>
      </p:sp>
      <p:pic>
        <p:nvPicPr>
          <p:cNvPr id="8" name="Picture 7"/>
          <p:cNvPicPr>
            <a:picLocks noChangeAspect="1"/>
          </p:cNvPicPr>
          <p:nvPr/>
        </p:nvPicPr>
        <p:blipFill>
          <a:blip r:embed="rId4"/>
          <a:stretch>
            <a:fillRect/>
          </a:stretch>
        </p:blipFill>
        <p:spPr>
          <a:xfrm>
            <a:off x="8320704" y="0"/>
            <a:ext cx="3871296" cy="3310415"/>
          </a:xfrm>
          <a:prstGeom prst="rect">
            <a:avLst/>
          </a:prstGeom>
        </p:spPr>
      </p:pic>
      <p:pic>
        <p:nvPicPr>
          <p:cNvPr id="10" name="Picture 9"/>
          <p:cNvPicPr>
            <a:picLocks noChangeAspect="1"/>
          </p:cNvPicPr>
          <p:nvPr/>
        </p:nvPicPr>
        <p:blipFill>
          <a:blip r:embed="rId5"/>
          <a:stretch>
            <a:fillRect/>
          </a:stretch>
        </p:blipFill>
        <p:spPr>
          <a:xfrm>
            <a:off x="4529137" y="3950722"/>
            <a:ext cx="3317565" cy="2705451"/>
          </a:xfrm>
          <a:prstGeom prst="rect">
            <a:avLst/>
          </a:prstGeom>
        </p:spPr>
      </p:pic>
      <p:pic>
        <p:nvPicPr>
          <p:cNvPr id="11" name="Picture 10"/>
          <p:cNvPicPr>
            <a:picLocks noChangeAspect="1"/>
          </p:cNvPicPr>
          <p:nvPr/>
        </p:nvPicPr>
        <p:blipFill>
          <a:blip r:embed="rId6"/>
          <a:stretch>
            <a:fillRect/>
          </a:stretch>
        </p:blipFill>
        <p:spPr>
          <a:xfrm>
            <a:off x="2941127" y="4165708"/>
            <a:ext cx="2652554" cy="2692292"/>
          </a:xfrm>
          <a:prstGeom prst="rect">
            <a:avLst/>
          </a:prstGeom>
        </p:spPr>
      </p:pic>
      <p:sp>
        <p:nvSpPr>
          <p:cNvPr id="12" name="Text Box 9"/>
          <p:cNvSpPr txBox="1">
            <a:spLocks noChangeArrowheads="1"/>
          </p:cNvSpPr>
          <p:nvPr/>
        </p:nvSpPr>
        <p:spPr bwMode="auto">
          <a:xfrm>
            <a:off x="7846921" y="5224516"/>
            <a:ext cx="2614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CS" altLang="en-US" sz="2400" dirty="0" err="1" smtClean="0"/>
              <a:t>Rib</a:t>
            </a:r>
            <a:r>
              <a:rPr lang="sr-Latn-CS" altLang="en-US" sz="2400" dirty="0" smtClean="0"/>
              <a:t> </a:t>
            </a:r>
            <a:r>
              <a:rPr lang="sr-Latn-CS" altLang="en-US" sz="2400" dirty="0"/>
              <a:t>t</a:t>
            </a:r>
            <a:r>
              <a:rPr lang="sr-Latn-CS" altLang="en-US" sz="2400" dirty="0" smtClean="0"/>
              <a:t>umor</a:t>
            </a:r>
            <a:endParaRPr lang="en-US" altLang="en-US" sz="2400" dirty="0"/>
          </a:p>
        </p:txBody>
      </p:sp>
    </p:spTree>
    <p:extLst>
      <p:ext uri="{BB962C8B-B14F-4D97-AF65-F5344CB8AC3E}">
        <p14:creationId xmlns:p14="http://schemas.microsoft.com/office/powerpoint/2010/main" val="5242677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06"/>
            <a:ext cx="10515600" cy="1021492"/>
          </a:xfrm>
        </p:spPr>
        <p:txBody>
          <a:bodyPr>
            <a:normAutofit/>
          </a:bodyPr>
          <a:lstStyle/>
          <a:p>
            <a:r>
              <a:rPr lang="sr-Latn-RS" dirty="0"/>
              <a:t>Pleural </a:t>
            </a:r>
            <a:r>
              <a:rPr lang="sr-Latn-RS" dirty="0" err="1" smtClean="0"/>
              <a:t>lesions</a:t>
            </a:r>
            <a:endParaRPr lang="en-US" dirty="0"/>
          </a:p>
        </p:txBody>
      </p:sp>
      <p:sp>
        <p:nvSpPr>
          <p:cNvPr id="3" name="Content Placeholder 2"/>
          <p:cNvSpPr>
            <a:spLocks noGrp="1"/>
          </p:cNvSpPr>
          <p:nvPr>
            <p:ph idx="1"/>
          </p:nvPr>
        </p:nvSpPr>
        <p:spPr>
          <a:xfrm>
            <a:off x="214184" y="1260389"/>
            <a:ext cx="11392930" cy="5395784"/>
          </a:xfrm>
        </p:spPr>
        <p:txBody>
          <a:bodyPr/>
          <a:lstStyle/>
          <a:p>
            <a:r>
              <a:rPr lang="sr-Latn-RS" dirty="0" smtClean="0"/>
              <a:t>Pleural effusion</a:t>
            </a:r>
          </a:p>
          <a:p>
            <a:endParaRPr lang="sr-Latn-RS" dirty="0"/>
          </a:p>
          <a:p>
            <a:endParaRPr lang="en-US" dirty="0"/>
          </a:p>
        </p:txBody>
      </p:sp>
      <p:pic>
        <p:nvPicPr>
          <p:cNvPr id="4" name="Picture 3"/>
          <p:cNvPicPr>
            <a:picLocks noChangeAspect="1"/>
          </p:cNvPicPr>
          <p:nvPr/>
        </p:nvPicPr>
        <p:blipFill>
          <a:blip r:embed="rId2"/>
          <a:stretch>
            <a:fillRect/>
          </a:stretch>
        </p:blipFill>
        <p:spPr>
          <a:xfrm>
            <a:off x="7509866" y="0"/>
            <a:ext cx="4682134" cy="4474852"/>
          </a:xfrm>
          <a:prstGeom prst="rect">
            <a:avLst/>
          </a:prstGeom>
        </p:spPr>
      </p:pic>
      <p:pic>
        <p:nvPicPr>
          <p:cNvPr id="5" name="Picture 4"/>
          <p:cNvPicPr>
            <a:picLocks noChangeAspect="1"/>
          </p:cNvPicPr>
          <p:nvPr/>
        </p:nvPicPr>
        <p:blipFill>
          <a:blip r:embed="rId3"/>
          <a:stretch>
            <a:fillRect/>
          </a:stretch>
        </p:blipFill>
        <p:spPr>
          <a:xfrm>
            <a:off x="2699705" y="1768550"/>
            <a:ext cx="4810161" cy="4523624"/>
          </a:xfrm>
          <a:prstGeom prst="rect">
            <a:avLst/>
          </a:prstGeom>
        </p:spPr>
      </p:pic>
    </p:spTree>
    <p:extLst>
      <p:ext uri="{BB962C8B-B14F-4D97-AF65-F5344CB8AC3E}">
        <p14:creationId xmlns:p14="http://schemas.microsoft.com/office/powerpoint/2010/main" val="4160307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43913"/>
          </a:xfrm>
        </p:spPr>
        <p:txBody>
          <a:bodyPr/>
          <a:lstStyle/>
          <a:p>
            <a:r>
              <a:rPr lang="sr-Latn-RS" dirty="0" smtClean="0"/>
              <a:t>Lateral </a:t>
            </a:r>
            <a:r>
              <a:rPr lang="sr-Latn-RS" dirty="0" err="1"/>
              <a:t>projection</a:t>
            </a:r>
            <a:endParaRPr lang="en-US" dirty="0"/>
          </a:p>
        </p:txBody>
      </p:sp>
      <p:sp>
        <p:nvSpPr>
          <p:cNvPr id="3" name="Content Placeholder 2"/>
          <p:cNvSpPr>
            <a:spLocks noGrp="1"/>
          </p:cNvSpPr>
          <p:nvPr>
            <p:ph idx="1"/>
          </p:nvPr>
        </p:nvSpPr>
        <p:spPr>
          <a:xfrm>
            <a:off x="838200" y="1573428"/>
            <a:ext cx="10515600" cy="4926226"/>
          </a:xfrm>
        </p:spPr>
        <p:txBody>
          <a:bodyPr/>
          <a:lstStyle/>
          <a:p>
            <a:r>
              <a:rPr lang="sr-Latn-RS" dirty="0" smtClean="0"/>
              <a:t>S</a:t>
            </a:r>
            <a:r>
              <a:rPr lang="en-US" dirty="0" err="1" smtClean="0"/>
              <a:t>upplementary</a:t>
            </a:r>
            <a:r>
              <a:rPr lang="en-US" dirty="0" smtClean="0"/>
              <a:t> </a:t>
            </a:r>
            <a:r>
              <a:rPr lang="en-US" dirty="0"/>
              <a:t>examination (if necessary</a:t>
            </a:r>
            <a:r>
              <a:rPr lang="en-US" dirty="0" smtClean="0"/>
              <a:t>!)</a:t>
            </a:r>
            <a:endParaRPr lang="sr-Latn-RS" dirty="0" smtClean="0"/>
          </a:p>
          <a:p>
            <a:r>
              <a:rPr lang="sr-Latn-RS" dirty="0" smtClean="0"/>
              <a:t>L</a:t>
            </a:r>
            <a:r>
              <a:rPr lang="en-US" dirty="0" err="1" smtClean="0"/>
              <a:t>eft</a:t>
            </a:r>
            <a:r>
              <a:rPr lang="en-US" dirty="0" smtClean="0"/>
              <a:t> </a:t>
            </a:r>
            <a:r>
              <a:rPr lang="en-US" dirty="0"/>
              <a:t>or right lateral </a:t>
            </a:r>
            <a:r>
              <a:rPr lang="en-US" dirty="0" smtClean="0"/>
              <a:t>p</a:t>
            </a:r>
            <a:r>
              <a:rPr lang="sr-Latn-RS" dirty="0" err="1" smtClean="0"/>
              <a:t>rojection</a:t>
            </a:r>
            <a:endParaRPr lang="sr-Latn-RS" dirty="0"/>
          </a:p>
          <a:p>
            <a:endParaRPr lang="en-US" dirty="0"/>
          </a:p>
        </p:txBody>
      </p:sp>
      <p:pic>
        <p:nvPicPr>
          <p:cNvPr id="4" name="Picture 3"/>
          <p:cNvPicPr>
            <a:picLocks noChangeAspect="1"/>
          </p:cNvPicPr>
          <p:nvPr/>
        </p:nvPicPr>
        <p:blipFill>
          <a:blip r:embed="rId2"/>
          <a:stretch>
            <a:fillRect/>
          </a:stretch>
        </p:blipFill>
        <p:spPr>
          <a:xfrm>
            <a:off x="838200" y="3821198"/>
            <a:ext cx="3099486" cy="3007553"/>
          </a:xfrm>
          <a:prstGeom prst="rect">
            <a:avLst/>
          </a:prstGeom>
        </p:spPr>
      </p:pic>
      <p:pic>
        <p:nvPicPr>
          <p:cNvPr id="5" name="Picture 4"/>
          <p:cNvPicPr>
            <a:picLocks noChangeAspect="1"/>
          </p:cNvPicPr>
          <p:nvPr/>
        </p:nvPicPr>
        <p:blipFill>
          <a:blip r:embed="rId3"/>
          <a:stretch>
            <a:fillRect/>
          </a:stretch>
        </p:blipFill>
        <p:spPr>
          <a:xfrm>
            <a:off x="7345604" y="2265405"/>
            <a:ext cx="4846396" cy="4592595"/>
          </a:xfrm>
          <a:prstGeom prst="rect">
            <a:avLst/>
          </a:prstGeom>
        </p:spPr>
      </p:pic>
    </p:spTree>
    <p:extLst>
      <p:ext uri="{BB962C8B-B14F-4D97-AF65-F5344CB8AC3E}">
        <p14:creationId xmlns:p14="http://schemas.microsoft.com/office/powerpoint/2010/main" val="19978344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7"/>
            <a:ext cx="10515600" cy="1054443"/>
          </a:xfrm>
        </p:spPr>
        <p:txBody>
          <a:bodyPr/>
          <a:lstStyle/>
          <a:p>
            <a:r>
              <a:rPr lang="sr-Latn-RS" dirty="0" smtClean="0"/>
              <a:t>L</a:t>
            </a:r>
            <a:r>
              <a:rPr lang="en-US" dirty="0" err="1" smtClean="0"/>
              <a:t>inear</a:t>
            </a:r>
            <a:r>
              <a:rPr lang="en-US" dirty="0" smtClean="0"/>
              <a:t> </a:t>
            </a:r>
            <a:r>
              <a:rPr lang="sr-Latn-RS" dirty="0" err="1" smtClean="0"/>
              <a:t>opacitie</a:t>
            </a:r>
            <a:r>
              <a:rPr lang="en-US" dirty="0" smtClean="0"/>
              <a:t>s</a:t>
            </a:r>
            <a:endParaRPr lang="en-US" dirty="0"/>
          </a:p>
        </p:txBody>
      </p:sp>
      <p:sp>
        <p:nvSpPr>
          <p:cNvPr id="3" name="Content Placeholder 2"/>
          <p:cNvSpPr>
            <a:spLocks noGrp="1"/>
          </p:cNvSpPr>
          <p:nvPr>
            <p:ph idx="1"/>
          </p:nvPr>
        </p:nvSpPr>
        <p:spPr>
          <a:xfrm>
            <a:off x="271849" y="1219200"/>
            <a:ext cx="11244648" cy="5412259"/>
          </a:xfrm>
        </p:spPr>
        <p:txBody>
          <a:bodyPr/>
          <a:lstStyle/>
          <a:p>
            <a:r>
              <a:rPr lang="sr-Latn-RS" dirty="0" smtClean="0"/>
              <a:t>Pleura (</a:t>
            </a:r>
            <a:r>
              <a:rPr lang="sr-Latn-RS" dirty="0" err="1" smtClean="0"/>
              <a:t>parietal</a:t>
            </a:r>
            <a:r>
              <a:rPr lang="sr-Latn-RS" dirty="0" smtClean="0"/>
              <a:t>, </a:t>
            </a:r>
            <a:r>
              <a:rPr lang="sr-Latn-RS" dirty="0" err="1" smtClean="0"/>
              <a:t>visceral</a:t>
            </a:r>
            <a:r>
              <a:rPr lang="sr-Latn-RS" dirty="0" smtClean="0"/>
              <a:t>, </a:t>
            </a:r>
            <a:r>
              <a:rPr lang="sr-Latn-RS" dirty="0" err="1" smtClean="0"/>
              <a:t>mediastinal</a:t>
            </a:r>
            <a:r>
              <a:rPr lang="sr-Latn-RS" dirty="0" smtClean="0"/>
              <a:t>)</a:t>
            </a:r>
          </a:p>
          <a:p>
            <a:pPr lvl="1"/>
            <a:r>
              <a:rPr lang="sr-Latn-RS" dirty="0" err="1" smtClean="0"/>
              <a:t>Fissure</a:t>
            </a:r>
            <a:r>
              <a:rPr lang="sr-Latn-RS" dirty="0" smtClean="0"/>
              <a:t> </a:t>
            </a:r>
          </a:p>
          <a:p>
            <a:r>
              <a:rPr lang="sr-Latn-RS" dirty="0" smtClean="0"/>
              <a:t>Lung </a:t>
            </a:r>
            <a:r>
              <a:rPr lang="sr-Latn-RS" dirty="0" err="1" smtClean="0"/>
              <a:t>parenchyma</a:t>
            </a:r>
            <a:endParaRPr lang="sr-Latn-RS" dirty="0" smtClean="0"/>
          </a:p>
          <a:p>
            <a:pPr lvl="1"/>
            <a:r>
              <a:rPr lang="sr-Latn-RS" dirty="0"/>
              <a:t>laminar </a:t>
            </a:r>
            <a:r>
              <a:rPr lang="sr-Latn-RS" dirty="0" err="1"/>
              <a:t>atelectasis</a:t>
            </a:r>
            <a:endParaRPr lang="sr-Latn-RS" dirty="0" smtClean="0"/>
          </a:p>
          <a:p>
            <a:r>
              <a:rPr lang="sr-Latn-RS" dirty="0" smtClean="0"/>
              <a:t>Interstitium – K</a:t>
            </a:r>
            <a:r>
              <a:rPr lang="en-US" dirty="0" err="1" smtClean="0"/>
              <a:t>erley</a:t>
            </a:r>
            <a:r>
              <a:rPr lang="en-US" dirty="0" smtClean="0"/>
              <a:t> </a:t>
            </a:r>
            <a:r>
              <a:rPr lang="sr-Latn-RS" dirty="0" smtClean="0"/>
              <a:t>A,</a:t>
            </a:r>
            <a:r>
              <a:rPr lang="en-US" dirty="0" smtClean="0"/>
              <a:t> </a:t>
            </a:r>
            <a:r>
              <a:rPr lang="sr-Latn-RS" dirty="0" smtClean="0"/>
              <a:t>B,</a:t>
            </a:r>
            <a:r>
              <a:rPr lang="en-US" dirty="0" smtClean="0"/>
              <a:t> </a:t>
            </a:r>
            <a:r>
              <a:rPr lang="sr-Latn-RS" dirty="0" smtClean="0"/>
              <a:t>C</a:t>
            </a:r>
            <a:r>
              <a:rPr lang="en-US" dirty="0" smtClean="0"/>
              <a:t> </a:t>
            </a:r>
            <a:r>
              <a:rPr lang="en-US" dirty="0"/>
              <a:t>lines</a:t>
            </a:r>
            <a:r>
              <a:rPr lang="sr-Latn-RS" dirty="0" smtClean="0"/>
              <a:t> </a:t>
            </a:r>
          </a:p>
          <a:p>
            <a:pPr lvl="1"/>
            <a:r>
              <a:rPr lang="sr-Latn-RS" dirty="0" err="1" smtClean="0"/>
              <a:t>Inflammatory</a:t>
            </a:r>
            <a:r>
              <a:rPr lang="sr-Latn-RS" dirty="0" smtClean="0"/>
              <a:t> </a:t>
            </a:r>
            <a:r>
              <a:rPr lang="sr-Latn-RS" dirty="0" err="1" smtClean="0"/>
              <a:t>process</a:t>
            </a:r>
            <a:endParaRPr lang="sr-Latn-RS" dirty="0" smtClean="0"/>
          </a:p>
          <a:p>
            <a:pPr lvl="1"/>
            <a:r>
              <a:rPr lang="sr-Latn-RS" dirty="0" err="1" smtClean="0"/>
              <a:t>Interstitial</a:t>
            </a:r>
            <a:r>
              <a:rPr lang="sr-Latn-RS" dirty="0" smtClean="0"/>
              <a:t> </a:t>
            </a:r>
            <a:r>
              <a:rPr lang="sr-Latn-RS" dirty="0" err="1" smtClean="0"/>
              <a:t>pulmonary</a:t>
            </a:r>
            <a:r>
              <a:rPr lang="sr-Latn-RS" dirty="0" smtClean="0"/>
              <a:t> </a:t>
            </a:r>
            <a:r>
              <a:rPr lang="sr-Latn-RS" dirty="0" err="1" smtClean="0"/>
              <a:t>edema</a:t>
            </a:r>
            <a:endParaRPr lang="sr-Latn-RS" dirty="0" smtClean="0"/>
          </a:p>
          <a:p>
            <a:pPr lvl="1"/>
            <a:r>
              <a:rPr lang="sr-Latn-CS" altLang="en-US" dirty="0" err="1" smtClean="0"/>
              <a:t>Lymphangitic</a:t>
            </a:r>
            <a:r>
              <a:rPr lang="sr-Latn-CS" altLang="en-US" dirty="0" smtClean="0"/>
              <a:t> </a:t>
            </a:r>
            <a:r>
              <a:rPr lang="sr-Latn-CS" altLang="en-US" dirty="0" err="1" smtClean="0"/>
              <a:t>carcinomatosis</a:t>
            </a:r>
            <a:endParaRPr lang="sr-Latn-CS" altLang="en-US" dirty="0" smtClean="0"/>
          </a:p>
          <a:p>
            <a:pPr lvl="1"/>
            <a:r>
              <a:rPr lang="sr-Latn-RS" dirty="0" err="1" smtClean="0"/>
              <a:t>Autoimmune</a:t>
            </a:r>
            <a:r>
              <a:rPr lang="sr-Latn-RS" dirty="0" smtClean="0"/>
              <a:t> </a:t>
            </a:r>
            <a:r>
              <a:rPr lang="sr-Latn-RS" dirty="0" err="1"/>
              <a:t>connective</a:t>
            </a:r>
            <a:r>
              <a:rPr lang="sr-Latn-RS" dirty="0"/>
              <a:t> </a:t>
            </a:r>
            <a:r>
              <a:rPr lang="sr-Latn-RS" dirty="0" err="1"/>
              <a:t>tissue</a:t>
            </a:r>
            <a:r>
              <a:rPr lang="sr-Latn-RS" dirty="0"/>
              <a:t> </a:t>
            </a:r>
            <a:r>
              <a:rPr lang="sr-Latn-RS" dirty="0" err="1"/>
              <a:t>disease</a:t>
            </a:r>
            <a:endParaRPr lang="sr-Latn-RS" dirty="0" smtClean="0"/>
          </a:p>
          <a:p>
            <a:endParaRPr lang="en-US" dirty="0"/>
          </a:p>
        </p:txBody>
      </p:sp>
      <p:pic>
        <p:nvPicPr>
          <p:cNvPr id="4" name="Picture 3"/>
          <p:cNvPicPr>
            <a:picLocks noChangeAspect="1"/>
          </p:cNvPicPr>
          <p:nvPr/>
        </p:nvPicPr>
        <p:blipFill>
          <a:blip r:embed="rId2"/>
          <a:stretch>
            <a:fillRect/>
          </a:stretch>
        </p:blipFill>
        <p:spPr>
          <a:xfrm>
            <a:off x="8130534" y="0"/>
            <a:ext cx="4061465" cy="3723503"/>
          </a:xfrm>
          <a:prstGeom prst="rect">
            <a:avLst/>
          </a:prstGeom>
        </p:spPr>
      </p:pic>
      <p:pic>
        <p:nvPicPr>
          <p:cNvPr id="5" name="Picture 4"/>
          <p:cNvPicPr>
            <a:picLocks noChangeAspect="1"/>
          </p:cNvPicPr>
          <p:nvPr/>
        </p:nvPicPr>
        <p:blipFill>
          <a:blip r:embed="rId3"/>
          <a:stretch>
            <a:fillRect/>
          </a:stretch>
        </p:blipFill>
        <p:spPr>
          <a:xfrm>
            <a:off x="8240778" y="3799445"/>
            <a:ext cx="3840976" cy="3058555"/>
          </a:xfrm>
          <a:prstGeom prst="rect">
            <a:avLst/>
          </a:prstGeom>
        </p:spPr>
      </p:pic>
    </p:spTree>
    <p:extLst>
      <p:ext uri="{BB962C8B-B14F-4D97-AF65-F5344CB8AC3E}">
        <p14:creationId xmlns:p14="http://schemas.microsoft.com/office/powerpoint/2010/main" val="17123275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799069"/>
          </a:xfrm>
        </p:spPr>
        <p:txBody>
          <a:bodyPr/>
          <a:lstStyle/>
          <a:p>
            <a:r>
              <a:rPr lang="sr-Latn-RS" dirty="0"/>
              <a:t>L</a:t>
            </a:r>
            <a:r>
              <a:rPr lang="en-US" dirty="0" err="1"/>
              <a:t>inear</a:t>
            </a:r>
            <a:r>
              <a:rPr lang="en-US" dirty="0"/>
              <a:t> </a:t>
            </a:r>
            <a:r>
              <a:rPr lang="sr-Latn-RS" dirty="0" err="1" smtClean="0"/>
              <a:t>opacitie</a:t>
            </a:r>
            <a:r>
              <a:rPr lang="en-US" dirty="0" smtClean="0"/>
              <a:t>s</a:t>
            </a:r>
            <a:endParaRPr lang="en-US" dirty="0"/>
          </a:p>
        </p:txBody>
      </p:sp>
      <p:sp>
        <p:nvSpPr>
          <p:cNvPr id="3" name="Content Placeholder 2"/>
          <p:cNvSpPr>
            <a:spLocks noGrp="1"/>
          </p:cNvSpPr>
          <p:nvPr>
            <p:ph idx="1"/>
          </p:nvPr>
        </p:nvSpPr>
        <p:spPr>
          <a:xfrm>
            <a:off x="205945" y="988541"/>
            <a:ext cx="11541211" cy="5659394"/>
          </a:xfrm>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pPr marL="0" lvl="1" indent="0">
              <a:spcBef>
                <a:spcPts val="1000"/>
              </a:spcBef>
              <a:buNone/>
            </a:pPr>
            <a:r>
              <a:rPr lang="sr-Latn-RS" dirty="0"/>
              <a:t> </a:t>
            </a:r>
            <a:r>
              <a:rPr lang="sr-Latn-RS" dirty="0" smtClean="0"/>
              <a:t>               laminar </a:t>
            </a:r>
            <a:r>
              <a:rPr lang="sr-Latn-RS" dirty="0" err="1"/>
              <a:t>atelectasis</a:t>
            </a:r>
            <a:endParaRPr lang="sr-Latn-RS" dirty="0"/>
          </a:p>
          <a:p>
            <a:endParaRPr lang="sr-Latn-RS" dirty="0" smtClean="0"/>
          </a:p>
          <a:p>
            <a:pPr marL="0" indent="0">
              <a:buNone/>
            </a:pPr>
            <a:r>
              <a:rPr lang="sr-Latn-RS" dirty="0" smtClean="0"/>
              <a:t>                                             </a:t>
            </a:r>
            <a:r>
              <a:rPr lang="sr-Latn-RS" dirty="0" err="1" smtClean="0"/>
              <a:t>Kerley</a:t>
            </a:r>
            <a:r>
              <a:rPr lang="sr-Latn-RS" dirty="0" smtClean="0"/>
              <a:t> A, B, C </a:t>
            </a:r>
            <a:r>
              <a:rPr lang="sr-Latn-RS" dirty="0" err="1" smtClean="0"/>
              <a:t>lines</a:t>
            </a:r>
            <a:r>
              <a:rPr lang="sr-Latn-RS" dirty="0" smtClean="0"/>
              <a:t> </a:t>
            </a:r>
            <a:endParaRPr lang="sr-Latn-RS" dirty="0"/>
          </a:p>
          <a:p>
            <a:endParaRPr lang="sr-Latn-RS" dirty="0" smtClean="0"/>
          </a:p>
          <a:p>
            <a:pPr marL="0" indent="0">
              <a:buNone/>
            </a:pPr>
            <a:endParaRPr lang="en-US" dirty="0"/>
          </a:p>
        </p:txBody>
      </p:sp>
      <p:pic>
        <p:nvPicPr>
          <p:cNvPr id="4" name="Picture 3"/>
          <p:cNvPicPr>
            <a:picLocks noChangeAspect="1"/>
          </p:cNvPicPr>
          <p:nvPr/>
        </p:nvPicPr>
        <p:blipFill>
          <a:blip r:embed="rId2"/>
          <a:stretch>
            <a:fillRect/>
          </a:stretch>
        </p:blipFill>
        <p:spPr>
          <a:xfrm>
            <a:off x="774358" y="988541"/>
            <a:ext cx="3743318" cy="3991792"/>
          </a:xfrm>
          <a:prstGeom prst="rect">
            <a:avLst/>
          </a:prstGeom>
        </p:spPr>
      </p:pic>
      <p:pic>
        <p:nvPicPr>
          <p:cNvPr id="5" name="Picture 4"/>
          <p:cNvPicPr>
            <a:picLocks noChangeAspect="1"/>
          </p:cNvPicPr>
          <p:nvPr/>
        </p:nvPicPr>
        <p:blipFill>
          <a:blip r:embed="rId3"/>
          <a:stretch>
            <a:fillRect/>
          </a:stretch>
        </p:blipFill>
        <p:spPr>
          <a:xfrm>
            <a:off x="9408600" y="0"/>
            <a:ext cx="2783400" cy="5359639"/>
          </a:xfrm>
          <a:prstGeom prst="rect">
            <a:avLst/>
          </a:prstGeom>
        </p:spPr>
      </p:pic>
      <p:sp>
        <p:nvSpPr>
          <p:cNvPr id="7" name="Text Box 15"/>
          <p:cNvSpPr txBox="1">
            <a:spLocks noChangeArrowheads="1"/>
          </p:cNvSpPr>
          <p:nvPr/>
        </p:nvSpPr>
        <p:spPr bwMode="auto">
          <a:xfrm>
            <a:off x="6483178" y="448962"/>
            <a:ext cx="2925422" cy="457200"/>
          </a:xfrm>
          <a:prstGeom prst="rect">
            <a:avLst/>
          </a:prstGeom>
          <a:gradFill rotWithShape="1">
            <a:gsLst>
              <a:gs pos="0">
                <a:srgbClr val="000066"/>
              </a:gs>
              <a:gs pos="100000">
                <a:srgbClr val="00002F"/>
              </a:gs>
            </a:gsLst>
            <a:lin ang="27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CS" altLang="en-US" sz="2400" dirty="0" err="1" smtClean="0">
                <a:solidFill>
                  <a:srgbClr val="FFFF00"/>
                </a:solidFill>
              </a:rPr>
              <a:t>pneumothorax</a:t>
            </a:r>
            <a:r>
              <a:rPr lang="sr-Latn-CS" altLang="en-US" sz="2400" dirty="0" smtClean="0">
                <a:solidFill>
                  <a:srgbClr val="FFFF00"/>
                </a:solidFill>
              </a:rPr>
              <a:t> line</a:t>
            </a:r>
            <a:endParaRPr lang="en-US" altLang="en-US" sz="2400" dirty="0">
              <a:solidFill>
                <a:srgbClr val="FFFF00"/>
              </a:solidFill>
            </a:endParaRPr>
          </a:p>
        </p:txBody>
      </p:sp>
      <p:pic>
        <p:nvPicPr>
          <p:cNvPr id="8" name="Picture 7"/>
          <p:cNvPicPr>
            <a:picLocks noChangeAspect="1"/>
          </p:cNvPicPr>
          <p:nvPr/>
        </p:nvPicPr>
        <p:blipFill>
          <a:blip r:embed="rId4"/>
          <a:stretch>
            <a:fillRect/>
          </a:stretch>
        </p:blipFill>
        <p:spPr>
          <a:xfrm>
            <a:off x="5748498" y="3313166"/>
            <a:ext cx="695004" cy="231668"/>
          </a:xfrm>
          <a:prstGeom prst="rect">
            <a:avLst/>
          </a:prstGeom>
        </p:spPr>
      </p:pic>
      <p:sp>
        <p:nvSpPr>
          <p:cNvPr id="9" name="Line 22"/>
          <p:cNvSpPr>
            <a:spLocks noChangeShapeType="1"/>
          </p:cNvSpPr>
          <p:nvPr/>
        </p:nvSpPr>
        <p:spPr bwMode="auto">
          <a:xfrm>
            <a:off x="10772775" y="2349114"/>
            <a:ext cx="581025" cy="0"/>
          </a:xfrm>
          <a:prstGeom prst="line">
            <a:avLst/>
          </a:prstGeom>
          <a:noFill/>
          <a:ln w="38100">
            <a:solidFill>
              <a:srgbClr val="FFFF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10" name="Line 22"/>
          <p:cNvSpPr>
            <a:spLocks noChangeShapeType="1"/>
          </p:cNvSpPr>
          <p:nvPr/>
        </p:nvSpPr>
        <p:spPr bwMode="auto">
          <a:xfrm>
            <a:off x="10482262" y="3008141"/>
            <a:ext cx="581025" cy="0"/>
          </a:xfrm>
          <a:prstGeom prst="line">
            <a:avLst/>
          </a:prstGeom>
          <a:noFill/>
          <a:ln w="38100">
            <a:solidFill>
              <a:srgbClr val="FFFF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11" name="Line 22"/>
          <p:cNvSpPr>
            <a:spLocks noChangeShapeType="1"/>
          </p:cNvSpPr>
          <p:nvPr/>
        </p:nvSpPr>
        <p:spPr bwMode="auto">
          <a:xfrm>
            <a:off x="10368993" y="3675406"/>
            <a:ext cx="581025" cy="0"/>
          </a:xfrm>
          <a:prstGeom prst="line">
            <a:avLst/>
          </a:prstGeom>
          <a:noFill/>
          <a:ln w="38100">
            <a:solidFill>
              <a:srgbClr val="FFFF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12" name="Line 22"/>
          <p:cNvSpPr>
            <a:spLocks noChangeShapeType="1"/>
          </p:cNvSpPr>
          <p:nvPr/>
        </p:nvSpPr>
        <p:spPr bwMode="auto">
          <a:xfrm>
            <a:off x="10286614" y="4186151"/>
            <a:ext cx="581025" cy="0"/>
          </a:xfrm>
          <a:prstGeom prst="line">
            <a:avLst/>
          </a:prstGeom>
          <a:noFill/>
          <a:ln w="38100">
            <a:solidFill>
              <a:srgbClr val="FFFF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pic>
        <p:nvPicPr>
          <p:cNvPr id="13" name="Picture 12"/>
          <p:cNvPicPr>
            <a:picLocks noChangeAspect="1"/>
          </p:cNvPicPr>
          <p:nvPr/>
        </p:nvPicPr>
        <p:blipFill>
          <a:blip r:embed="rId5"/>
          <a:stretch>
            <a:fillRect/>
          </a:stretch>
        </p:blipFill>
        <p:spPr>
          <a:xfrm>
            <a:off x="6758681" y="2226266"/>
            <a:ext cx="2449291" cy="4631734"/>
          </a:xfrm>
          <a:prstGeom prst="rect">
            <a:avLst/>
          </a:prstGeom>
        </p:spPr>
      </p:pic>
      <p:sp>
        <p:nvSpPr>
          <p:cNvPr id="14" name="Text Box 14"/>
          <p:cNvSpPr txBox="1">
            <a:spLocks noChangeArrowheads="1"/>
          </p:cNvSpPr>
          <p:nvPr/>
        </p:nvSpPr>
        <p:spPr bwMode="auto">
          <a:xfrm>
            <a:off x="8413986" y="3619071"/>
            <a:ext cx="101640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sr-Latn-CS" altLang="en-US" sz="2400" b="0" i="0" u="none" strike="noStrike" kern="0" cap="none" spc="0" normalizeH="0" baseline="0" noProof="0" dirty="0">
                <a:ln>
                  <a:noFill/>
                </a:ln>
                <a:solidFill>
                  <a:srgbClr val="FFFFFF"/>
                </a:solidFill>
                <a:effectLst/>
                <a:uLnTx/>
                <a:uFillTx/>
                <a:latin typeface="Arial" panose="020B0604020202020204" pitchFamily="34" charset="0"/>
              </a:rPr>
              <a:t>C-A</a:t>
            </a:r>
            <a:endParaRPr kumimoji="0" lang="en-US" altLang="en-US" sz="2400" b="0" i="0" u="none" strike="noStrike" kern="0" cap="none" spc="0" normalizeH="0" baseline="0" noProof="0" dirty="0">
              <a:ln>
                <a:noFill/>
              </a:ln>
              <a:solidFill>
                <a:srgbClr val="FFFFFF"/>
              </a:solidFill>
              <a:effectLst/>
              <a:uLnTx/>
              <a:uFillTx/>
              <a:latin typeface="Arial" panose="020B0604020202020204" pitchFamily="34" charset="0"/>
            </a:endParaRPr>
          </a:p>
        </p:txBody>
      </p:sp>
      <p:sp>
        <p:nvSpPr>
          <p:cNvPr id="15" name="Text Box 14"/>
          <p:cNvSpPr txBox="1">
            <a:spLocks noChangeArrowheads="1"/>
          </p:cNvSpPr>
          <p:nvPr/>
        </p:nvSpPr>
        <p:spPr bwMode="auto">
          <a:xfrm>
            <a:off x="7104664" y="6417102"/>
            <a:ext cx="13917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spcBef>
                <a:spcPct val="50000"/>
              </a:spcBef>
              <a:buClrTx/>
              <a:buSzTx/>
              <a:buFontTx/>
              <a:buNone/>
            </a:pPr>
            <a:r>
              <a:rPr lang="sr-Latn-CS" altLang="en-US" sz="2400" dirty="0"/>
              <a:t>B</a:t>
            </a:r>
            <a:endParaRPr lang="en-US" altLang="en-US" sz="2400" dirty="0"/>
          </a:p>
        </p:txBody>
      </p:sp>
    </p:spTree>
    <p:extLst>
      <p:ext uri="{BB962C8B-B14F-4D97-AF65-F5344CB8AC3E}">
        <p14:creationId xmlns:p14="http://schemas.microsoft.com/office/powerpoint/2010/main" val="26752498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972064"/>
          </a:xfrm>
        </p:spPr>
        <p:txBody>
          <a:bodyPr/>
          <a:lstStyle/>
          <a:p>
            <a:r>
              <a:rPr lang="en-US" dirty="0"/>
              <a:t>Pathological </a:t>
            </a:r>
            <a:r>
              <a:rPr lang="sr-Latn-RS" dirty="0" err="1" smtClean="0"/>
              <a:t>opacities</a:t>
            </a:r>
            <a:r>
              <a:rPr lang="en-US" dirty="0" smtClean="0"/>
              <a:t> </a:t>
            </a:r>
            <a:r>
              <a:rPr lang="en-US" dirty="0"/>
              <a:t>in the lungs</a:t>
            </a:r>
          </a:p>
        </p:txBody>
      </p:sp>
      <p:sp>
        <p:nvSpPr>
          <p:cNvPr id="3" name="Content Placeholder 2"/>
          <p:cNvSpPr>
            <a:spLocks noGrp="1"/>
          </p:cNvSpPr>
          <p:nvPr>
            <p:ph idx="1"/>
          </p:nvPr>
        </p:nvSpPr>
        <p:spPr>
          <a:xfrm>
            <a:off x="181232" y="1013254"/>
            <a:ext cx="11409406" cy="5675870"/>
          </a:xfrm>
        </p:spPr>
        <p:txBody>
          <a:bodyPr/>
          <a:lstStyle/>
          <a:p>
            <a:r>
              <a:rPr lang="sr-Latn-RS" dirty="0" smtClean="0"/>
              <a:t>S</a:t>
            </a:r>
            <a:r>
              <a:rPr lang="en-US" dirty="0" err="1" smtClean="0"/>
              <a:t>ize</a:t>
            </a:r>
            <a:endParaRPr lang="sr-Latn-RS" dirty="0" smtClean="0"/>
          </a:p>
          <a:p>
            <a:pPr lvl="1"/>
            <a:r>
              <a:rPr lang="sr-Latn-RS" dirty="0" err="1"/>
              <a:t>micronodus</a:t>
            </a:r>
            <a:r>
              <a:rPr lang="sr-Latn-RS" dirty="0"/>
              <a:t> </a:t>
            </a:r>
            <a:r>
              <a:rPr lang="sr-Latn-RS" dirty="0" err="1" smtClean="0"/>
              <a:t>opacities</a:t>
            </a:r>
            <a:r>
              <a:rPr lang="sr-Latn-RS" dirty="0" smtClean="0"/>
              <a:t>: </a:t>
            </a:r>
            <a:r>
              <a:rPr lang="en-US" dirty="0" smtClean="0"/>
              <a:t>&lt; 3 mm</a:t>
            </a:r>
          </a:p>
          <a:p>
            <a:pPr lvl="1"/>
            <a:r>
              <a:rPr lang="en-US" dirty="0" err="1" smtClean="0"/>
              <a:t>macronodus</a:t>
            </a:r>
            <a:r>
              <a:rPr lang="en-US" dirty="0" smtClean="0"/>
              <a:t> </a:t>
            </a:r>
            <a:r>
              <a:rPr lang="sr-Latn-RS" dirty="0" err="1" smtClean="0"/>
              <a:t>opacitie</a:t>
            </a:r>
            <a:r>
              <a:rPr lang="en-US" dirty="0" smtClean="0"/>
              <a:t>s</a:t>
            </a:r>
            <a:r>
              <a:rPr lang="sr-Latn-RS" dirty="0" smtClean="0"/>
              <a:t>:</a:t>
            </a:r>
            <a:r>
              <a:rPr lang="en-US" dirty="0" smtClean="0"/>
              <a:t> 3-5 mm</a:t>
            </a:r>
          </a:p>
          <a:p>
            <a:pPr lvl="1"/>
            <a:r>
              <a:rPr lang="sr-Latn-RS" dirty="0" err="1"/>
              <a:t>r</a:t>
            </a:r>
            <a:r>
              <a:rPr lang="sr-Latn-RS" dirty="0" err="1" smtClean="0"/>
              <a:t>ound</a:t>
            </a:r>
            <a:r>
              <a:rPr lang="sr-Latn-RS" dirty="0" smtClean="0"/>
              <a:t> (</a:t>
            </a:r>
            <a:r>
              <a:rPr lang="sr-Latn-RS" dirty="0" err="1" smtClean="0"/>
              <a:t>spherical</a:t>
            </a:r>
            <a:r>
              <a:rPr lang="sr-Latn-RS" dirty="0" smtClean="0"/>
              <a:t>)</a:t>
            </a:r>
            <a:r>
              <a:rPr lang="en-US" dirty="0" smtClean="0"/>
              <a:t> </a:t>
            </a:r>
            <a:r>
              <a:rPr lang="sr-Latn-RS" dirty="0" err="1" smtClean="0"/>
              <a:t>opacitie</a:t>
            </a:r>
            <a:r>
              <a:rPr lang="en-US" dirty="0" smtClean="0"/>
              <a:t>s</a:t>
            </a:r>
            <a:r>
              <a:rPr lang="sr-Latn-RS" dirty="0" smtClean="0"/>
              <a:t>: 5 mm – 3 cm</a:t>
            </a:r>
            <a:r>
              <a:rPr lang="en-US" dirty="0" smtClean="0"/>
              <a:t> </a:t>
            </a:r>
            <a:endParaRPr lang="sr-Latn-RS" dirty="0" smtClean="0"/>
          </a:p>
          <a:p>
            <a:pPr lvl="1"/>
            <a:r>
              <a:rPr lang="sr-Latn-RS" dirty="0" err="1"/>
              <a:t>m</a:t>
            </a:r>
            <a:r>
              <a:rPr lang="sr-Latn-RS" dirty="0" err="1" smtClean="0"/>
              <a:t>ass</a:t>
            </a:r>
            <a:r>
              <a:rPr lang="sr-Latn-RS" dirty="0" smtClean="0"/>
              <a:t> </a:t>
            </a:r>
            <a:r>
              <a:rPr lang="sr-Latn-RS" dirty="0" err="1" smtClean="0"/>
              <a:t>or</a:t>
            </a:r>
            <a:r>
              <a:rPr lang="sr-Latn-RS" dirty="0" smtClean="0"/>
              <a:t> </a:t>
            </a:r>
            <a:r>
              <a:rPr lang="sr-Latn-RS" dirty="0" err="1" smtClean="0"/>
              <a:t>ground-glass</a:t>
            </a:r>
            <a:r>
              <a:rPr lang="sr-Latn-RS" dirty="0" smtClean="0"/>
              <a:t> </a:t>
            </a:r>
            <a:r>
              <a:rPr lang="sr-Latn-RS" dirty="0" err="1" smtClean="0"/>
              <a:t>opacities</a:t>
            </a:r>
            <a:r>
              <a:rPr lang="sr-Latn-RS" dirty="0" smtClean="0"/>
              <a:t>: </a:t>
            </a:r>
            <a:r>
              <a:rPr lang="en-US" dirty="0" smtClean="0"/>
              <a:t>&gt; 3 cm</a:t>
            </a:r>
            <a:endParaRPr lang="sr-Latn-RS" dirty="0" smtClean="0"/>
          </a:p>
          <a:p>
            <a:endParaRPr lang="sr-Latn-RS" dirty="0" smtClean="0"/>
          </a:p>
          <a:p>
            <a:r>
              <a:rPr lang="sr-Latn-RS" dirty="0" smtClean="0"/>
              <a:t>I</a:t>
            </a:r>
            <a:r>
              <a:rPr lang="en-US" dirty="0" err="1" smtClean="0"/>
              <a:t>ntensity</a:t>
            </a:r>
            <a:r>
              <a:rPr lang="sr-Latn-RS" dirty="0" smtClean="0"/>
              <a:t> – </a:t>
            </a:r>
            <a:r>
              <a:rPr lang="sr-Latn-RS" dirty="0" err="1" smtClean="0"/>
              <a:t>opacity</a:t>
            </a:r>
            <a:endParaRPr lang="sr-Latn-RS" dirty="0" smtClean="0"/>
          </a:p>
          <a:p>
            <a:pPr lvl="1"/>
            <a:r>
              <a:rPr lang="sr-Latn-RS" dirty="0"/>
              <a:t>s</a:t>
            </a:r>
            <a:r>
              <a:rPr lang="sr-Latn-RS" dirty="0" smtClean="0"/>
              <a:t>oft </a:t>
            </a:r>
            <a:r>
              <a:rPr lang="sr-Latn-RS" dirty="0" err="1" smtClean="0"/>
              <a:t>tissue</a:t>
            </a:r>
            <a:r>
              <a:rPr lang="sr-Latn-RS" dirty="0" smtClean="0"/>
              <a:t> </a:t>
            </a:r>
            <a:r>
              <a:rPr lang="sr-Latn-RS" dirty="0" err="1" smtClean="0"/>
              <a:t>opacity</a:t>
            </a:r>
            <a:endParaRPr lang="sr-Latn-RS" dirty="0" smtClean="0"/>
          </a:p>
          <a:p>
            <a:pPr lvl="1"/>
            <a:r>
              <a:rPr lang="sr-Latn-RS" dirty="0"/>
              <a:t>h</a:t>
            </a:r>
            <a:r>
              <a:rPr lang="en-US" dirty="0" err="1" smtClean="0"/>
              <a:t>omogeneous</a:t>
            </a:r>
            <a:r>
              <a:rPr lang="sr-Latn-RS" dirty="0" smtClean="0"/>
              <a:t> </a:t>
            </a:r>
            <a:r>
              <a:rPr lang="sr-Latn-RS" dirty="0" err="1" smtClean="0"/>
              <a:t>or</a:t>
            </a:r>
            <a:r>
              <a:rPr lang="sr-Latn-RS" dirty="0" smtClean="0"/>
              <a:t> </a:t>
            </a:r>
            <a:r>
              <a:rPr lang="sr-Latn-RS" dirty="0" err="1" smtClean="0"/>
              <a:t>not</a:t>
            </a:r>
            <a:r>
              <a:rPr lang="sr-Latn-RS" dirty="0" smtClean="0"/>
              <a:t> </a:t>
            </a:r>
            <a:r>
              <a:rPr lang="sr-Latn-RS" dirty="0" err="1" smtClean="0"/>
              <a:t>homogenous</a:t>
            </a:r>
            <a:endParaRPr lang="sr-Latn-RS" dirty="0" smtClean="0"/>
          </a:p>
          <a:p>
            <a:pPr lvl="1"/>
            <a:r>
              <a:rPr lang="sr-Latn-RS" dirty="0" err="1"/>
              <a:t>m</a:t>
            </a:r>
            <a:r>
              <a:rPr lang="sr-Latn-RS" dirty="0" err="1" smtClean="0"/>
              <a:t>arginated</a:t>
            </a:r>
            <a:r>
              <a:rPr lang="sr-Latn-RS" dirty="0" smtClean="0"/>
              <a:t> </a:t>
            </a:r>
            <a:r>
              <a:rPr lang="sr-Latn-RS" dirty="0" err="1" smtClean="0"/>
              <a:t>or</a:t>
            </a:r>
            <a:r>
              <a:rPr lang="sr-Latn-RS" dirty="0" smtClean="0"/>
              <a:t> </a:t>
            </a:r>
            <a:r>
              <a:rPr lang="sr-Latn-RS" dirty="0" err="1" smtClean="0"/>
              <a:t>poorly</a:t>
            </a:r>
            <a:r>
              <a:rPr lang="sr-Latn-RS" dirty="0" smtClean="0"/>
              <a:t> </a:t>
            </a:r>
            <a:r>
              <a:rPr lang="sr-Latn-RS" dirty="0" err="1" smtClean="0"/>
              <a:t>marginated</a:t>
            </a:r>
            <a:endParaRPr lang="sr-Latn-RS" dirty="0" smtClean="0"/>
          </a:p>
          <a:p>
            <a:endParaRPr lang="sr-Latn-RS" dirty="0"/>
          </a:p>
          <a:p>
            <a:endParaRPr lang="sr-Latn-RS" dirty="0" smtClean="0"/>
          </a:p>
          <a:p>
            <a:endParaRPr lang="en-US" dirty="0"/>
          </a:p>
        </p:txBody>
      </p:sp>
    </p:spTree>
    <p:extLst>
      <p:ext uri="{BB962C8B-B14F-4D97-AF65-F5344CB8AC3E}">
        <p14:creationId xmlns:p14="http://schemas.microsoft.com/office/powerpoint/2010/main" val="25579351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996777"/>
          </a:xfrm>
        </p:spPr>
        <p:txBody>
          <a:bodyPr/>
          <a:lstStyle/>
          <a:p>
            <a:r>
              <a:rPr lang="sr-Latn-RS" dirty="0" smtClean="0"/>
              <a:t>Air </a:t>
            </a:r>
            <a:r>
              <a:rPr lang="sr-Latn-RS" dirty="0" err="1" smtClean="0"/>
              <a:t>bronchogram</a:t>
            </a:r>
            <a:endParaRPr lang="en-US" dirty="0"/>
          </a:p>
        </p:txBody>
      </p:sp>
      <p:sp>
        <p:nvSpPr>
          <p:cNvPr id="3" name="Content Placeholder 2"/>
          <p:cNvSpPr>
            <a:spLocks noGrp="1"/>
          </p:cNvSpPr>
          <p:nvPr>
            <p:ph idx="1"/>
          </p:nvPr>
        </p:nvSpPr>
        <p:spPr>
          <a:xfrm>
            <a:off x="181232" y="1103870"/>
            <a:ext cx="3336325" cy="5552303"/>
          </a:xfrm>
        </p:spPr>
        <p:txBody>
          <a:bodyPr>
            <a:normAutofit fontScale="92500" lnSpcReduction="10000"/>
          </a:bodyPr>
          <a:lstStyle/>
          <a:p>
            <a:r>
              <a:rPr lang="en-US" dirty="0"/>
              <a:t>An </a:t>
            </a:r>
            <a:r>
              <a:rPr lang="en-US" b="1" dirty="0"/>
              <a:t>air </a:t>
            </a:r>
            <a:r>
              <a:rPr lang="en-US" b="1" dirty="0" err="1"/>
              <a:t>bronchogram</a:t>
            </a:r>
            <a:r>
              <a:rPr lang="en-US" dirty="0"/>
              <a:t> is defined as a pattern of air-filled bronchi on a background of airless </a:t>
            </a:r>
            <a:r>
              <a:rPr lang="en-US" dirty="0" smtClean="0"/>
              <a:t>lung</a:t>
            </a:r>
            <a:endParaRPr lang="sr-Latn-RS" dirty="0" smtClean="0"/>
          </a:p>
          <a:p>
            <a:r>
              <a:rPr lang="en-US" dirty="0"/>
              <a:t>In pulmonary consolidations and infiltrates, air </a:t>
            </a:r>
            <a:r>
              <a:rPr lang="en-US" dirty="0" err="1"/>
              <a:t>bronchograms</a:t>
            </a:r>
            <a:r>
              <a:rPr lang="en-US" dirty="0"/>
              <a:t> are most commonly caused by pneumonia or pulmonary edema (especially with alveolar edema</a:t>
            </a:r>
            <a:r>
              <a:rPr lang="en-US" dirty="0" smtClean="0"/>
              <a:t>)</a:t>
            </a:r>
            <a:endParaRPr lang="en-US" dirty="0"/>
          </a:p>
          <a:p>
            <a:endParaRPr lang="en-US" dirty="0"/>
          </a:p>
          <a:p>
            <a:pPr marL="0" indent="0">
              <a:buNone/>
            </a:pPr>
            <a:endParaRPr lang="en-US" dirty="0"/>
          </a:p>
        </p:txBody>
      </p:sp>
      <p:pic>
        <p:nvPicPr>
          <p:cNvPr id="4" name="Picture 3"/>
          <p:cNvPicPr>
            <a:picLocks noChangeAspect="1"/>
          </p:cNvPicPr>
          <p:nvPr/>
        </p:nvPicPr>
        <p:blipFill>
          <a:blip r:embed="rId2"/>
          <a:stretch>
            <a:fillRect/>
          </a:stretch>
        </p:blipFill>
        <p:spPr>
          <a:xfrm>
            <a:off x="9508788" y="0"/>
            <a:ext cx="2683211" cy="4324865"/>
          </a:xfrm>
          <a:prstGeom prst="rect">
            <a:avLst/>
          </a:prstGeom>
        </p:spPr>
      </p:pic>
      <p:pic>
        <p:nvPicPr>
          <p:cNvPr id="5" name="Picture 4"/>
          <p:cNvPicPr>
            <a:picLocks noChangeAspect="1"/>
          </p:cNvPicPr>
          <p:nvPr/>
        </p:nvPicPr>
        <p:blipFill>
          <a:blip r:embed="rId3"/>
          <a:stretch>
            <a:fillRect/>
          </a:stretch>
        </p:blipFill>
        <p:spPr>
          <a:xfrm>
            <a:off x="3144280" y="3170512"/>
            <a:ext cx="6469277" cy="3687488"/>
          </a:xfrm>
          <a:prstGeom prst="rect">
            <a:avLst/>
          </a:prstGeom>
        </p:spPr>
      </p:pic>
    </p:spTree>
    <p:extLst>
      <p:ext uri="{BB962C8B-B14F-4D97-AF65-F5344CB8AC3E}">
        <p14:creationId xmlns:p14="http://schemas.microsoft.com/office/powerpoint/2010/main" val="41409255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930874"/>
          </a:xfrm>
        </p:spPr>
        <p:txBody>
          <a:bodyPr/>
          <a:lstStyle/>
          <a:p>
            <a:r>
              <a:rPr lang="sr-Latn-RS" dirty="0"/>
              <a:t>Air </a:t>
            </a:r>
            <a:r>
              <a:rPr lang="sr-Latn-RS" dirty="0" err="1"/>
              <a:t>bronchogram</a:t>
            </a:r>
            <a:endParaRPr lang="en-US" dirty="0"/>
          </a:p>
        </p:txBody>
      </p:sp>
      <p:sp>
        <p:nvSpPr>
          <p:cNvPr id="3" name="Content Placeholder 2"/>
          <p:cNvSpPr>
            <a:spLocks noGrp="1"/>
          </p:cNvSpPr>
          <p:nvPr>
            <p:ph idx="1"/>
          </p:nvPr>
        </p:nvSpPr>
        <p:spPr>
          <a:xfrm>
            <a:off x="214183" y="988541"/>
            <a:ext cx="3155093" cy="5659394"/>
          </a:xfrm>
        </p:spPr>
        <p:txBody>
          <a:bodyPr/>
          <a:lstStyle/>
          <a:p>
            <a:r>
              <a:rPr lang="en-US" dirty="0"/>
              <a:t>Other potential causes of consolidations or infiltrates with air </a:t>
            </a:r>
            <a:r>
              <a:rPr lang="en-US" dirty="0" err="1"/>
              <a:t>bronchograms</a:t>
            </a:r>
            <a:r>
              <a:rPr lang="en-US" dirty="0"/>
              <a:t> are:</a:t>
            </a:r>
          </a:p>
          <a:p>
            <a:pPr lvl="1"/>
            <a:r>
              <a:rPr lang="en-US" dirty="0"/>
              <a:t>Pulmonary edema</a:t>
            </a:r>
          </a:p>
          <a:p>
            <a:pPr lvl="1"/>
            <a:r>
              <a:rPr lang="en-US" dirty="0"/>
              <a:t>Non-obstructive atelectasis</a:t>
            </a:r>
          </a:p>
          <a:p>
            <a:pPr lvl="1"/>
            <a:r>
              <a:rPr lang="en-US" dirty="0"/>
              <a:t>Severe interstitial lung disease</a:t>
            </a:r>
          </a:p>
          <a:p>
            <a:pPr lvl="1"/>
            <a:r>
              <a:rPr lang="en-US" dirty="0"/>
              <a:t>Pulmonary infarct</a:t>
            </a:r>
          </a:p>
          <a:p>
            <a:pPr lvl="1"/>
            <a:r>
              <a:rPr lang="en-US" dirty="0"/>
              <a:t>Pulmonary hemorrhage</a:t>
            </a:r>
          </a:p>
          <a:p>
            <a:endParaRPr lang="en-US" dirty="0"/>
          </a:p>
        </p:txBody>
      </p:sp>
      <p:pic>
        <p:nvPicPr>
          <p:cNvPr id="4" name="Picture 3"/>
          <p:cNvPicPr>
            <a:picLocks noChangeAspect="1"/>
          </p:cNvPicPr>
          <p:nvPr/>
        </p:nvPicPr>
        <p:blipFill>
          <a:blip r:embed="rId2"/>
          <a:stretch>
            <a:fillRect/>
          </a:stretch>
        </p:blipFill>
        <p:spPr>
          <a:xfrm>
            <a:off x="8198335" y="15864"/>
            <a:ext cx="3993666" cy="3717237"/>
          </a:xfrm>
          <a:prstGeom prst="rect">
            <a:avLst/>
          </a:prstGeom>
        </p:spPr>
      </p:pic>
      <p:pic>
        <p:nvPicPr>
          <p:cNvPr id="5" name="Picture 4"/>
          <p:cNvPicPr>
            <a:picLocks noChangeAspect="1"/>
          </p:cNvPicPr>
          <p:nvPr/>
        </p:nvPicPr>
        <p:blipFill>
          <a:blip r:embed="rId3"/>
          <a:stretch>
            <a:fillRect/>
          </a:stretch>
        </p:blipFill>
        <p:spPr>
          <a:xfrm>
            <a:off x="3413781" y="2659311"/>
            <a:ext cx="4784554" cy="4198690"/>
          </a:xfrm>
          <a:prstGeom prst="rect">
            <a:avLst/>
          </a:prstGeom>
        </p:spPr>
      </p:pic>
    </p:spTree>
    <p:extLst>
      <p:ext uri="{BB962C8B-B14F-4D97-AF65-F5344CB8AC3E}">
        <p14:creationId xmlns:p14="http://schemas.microsoft.com/office/powerpoint/2010/main" val="28028054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864972"/>
          </a:xfrm>
        </p:spPr>
        <p:txBody>
          <a:bodyPr/>
          <a:lstStyle/>
          <a:p>
            <a:r>
              <a:rPr lang="sr-Latn-RS" dirty="0" smtClean="0"/>
              <a:t>Micronodular </a:t>
            </a:r>
            <a:r>
              <a:rPr lang="sr-Latn-RS" dirty="0" err="1" smtClean="0"/>
              <a:t>opacities</a:t>
            </a:r>
            <a:endParaRPr lang="en-US" dirty="0"/>
          </a:p>
        </p:txBody>
      </p:sp>
      <p:sp>
        <p:nvSpPr>
          <p:cNvPr id="3" name="Content Placeholder 2"/>
          <p:cNvSpPr>
            <a:spLocks noGrp="1"/>
          </p:cNvSpPr>
          <p:nvPr>
            <p:ph idx="1"/>
          </p:nvPr>
        </p:nvSpPr>
        <p:spPr>
          <a:xfrm>
            <a:off x="214184" y="1046205"/>
            <a:ext cx="11139616" cy="5601730"/>
          </a:xfrm>
        </p:spPr>
        <p:txBody>
          <a:bodyPr/>
          <a:lstStyle/>
          <a:p>
            <a:r>
              <a:rPr lang="en-US" dirty="0"/>
              <a:t>The term </a:t>
            </a:r>
            <a:r>
              <a:rPr lang="en-US" dirty="0" err="1"/>
              <a:t>miliary</a:t>
            </a:r>
            <a:r>
              <a:rPr lang="en-US" dirty="0"/>
              <a:t> opacities refers to innumerable, small 1-4 mm pulmonary nodules scattered throughout the </a:t>
            </a:r>
            <a:r>
              <a:rPr lang="en-US" dirty="0" smtClean="0"/>
              <a:t>lungs</a:t>
            </a:r>
            <a:r>
              <a:rPr lang="sr-Latn-RS" dirty="0"/>
              <a:t> </a:t>
            </a:r>
            <a:r>
              <a:rPr lang="sr-Latn-RS" dirty="0" smtClean="0"/>
              <a:t>(</a:t>
            </a:r>
            <a:r>
              <a:rPr lang="sr-Latn-RS" dirty="0" err="1" smtClean="0"/>
              <a:t>micronodules</a:t>
            </a:r>
            <a:r>
              <a:rPr lang="sr-Latn-RS" dirty="0" smtClean="0"/>
              <a:t>)</a:t>
            </a:r>
          </a:p>
          <a:p>
            <a:r>
              <a:rPr lang="en-US" dirty="0"/>
              <a:t>The causes can be broadly </a:t>
            </a:r>
            <a:r>
              <a:rPr lang="en-US" dirty="0" err="1"/>
              <a:t>subgrouped</a:t>
            </a:r>
            <a:r>
              <a:rPr lang="en-US" dirty="0"/>
              <a:t> dependent on whether or not the patient is </a:t>
            </a:r>
            <a:r>
              <a:rPr lang="en-US" dirty="0" smtClean="0"/>
              <a:t>febrile</a:t>
            </a:r>
            <a:endParaRPr lang="sr-Latn-RS" dirty="0" smtClean="0"/>
          </a:p>
          <a:p>
            <a:r>
              <a:rPr lang="sr-Latn-RS" dirty="0" err="1"/>
              <a:t>m</a:t>
            </a:r>
            <a:r>
              <a:rPr lang="sr-Latn-RS" dirty="0" err="1" smtClean="0"/>
              <a:t>iliary</a:t>
            </a:r>
            <a:r>
              <a:rPr lang="sr-Latn-RS" dirty="0" smtClean="0"/>
              <a:t> </a:t>
            </a:r>
            <a:r>
              <a:rPr lang="sr-Latn-RS" dirty="0" err="1" smtClean="0"/>
              <a:t>tuberculosis</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972065" y="3589217"/>
            <a:ext cx="3385751" cy="3058718"/>
          </a:xfrm>
          <a:prstGeom prst="rect">
            <a:avLst/>
          </a:prstGeom>
        </p:spPr>
      </p:pic>
    </p:spTree>
    <p:extLst>
      <p:ext uri="{BB962C8B-B14F-4D97-AF65-F5344CB8AC3E}">
        <p14:creationId xmlns:p14="http://schemas.microsoft.com/office/powerpoint/2010/main" val="35644960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855"/>
            <a:ext cx="10515600" cy="873210"/>
          </a:xfrm>
        </p:spPr>
        <p:txBody>
          <a:bodyPr/>
          <a:lstStyle/>
          <a:p>
            <a:r>
              <a:rPr lang="sr-Latn-RS" dirty="0"/>
              <a:t>Micronodular </a:t>
            </a:r>
            <a:r>
              <a:rPr lang="sr-Latn-RS" dirty="0" err="1"/>
              <a:t>opacities</a:t>
            </a:r>
            <a:endParaRPr lang="en-US" dirty="0"/>
          </a:p>
        </p:txBody>
      </p:sp>
      <p:sp>
        <p:nvSpPr>
          <p:cNvPr id="3" name="Content Placeholder 2"/>
          <p:cNvSpPr>
            <a:spLocks noGrp="1"/>
          </p:cNvSpPr>
          <p:nvPr>
            <p:ph idx="1"/>
          </p:nvPr>
        </p:nvSpPr>
        <p:spPr>
          <a:xfrm>
            <a:off x="197709" y="873210"/>
            <a:ext cx="3476368" cy="5840627"/>
          </a:xfrm>
        </p:spPr>
        <p:txBody>
          <a:bodyPr>
            <a:normAutofit fontScale="92500" lnSpcReduction="20000"/>
          </a:bodyPr>
          <a:lstStyle/>
          <a:p>
            <a:r>
              <a:rPr lang="en-US" dirty="0" smtClean="0"/>
              <a:t>Infection</a:t>
            </a:r>
            <a:r>
              <a:rPr lang="sr-Latn-RS" dirty="0" smtClean="0"/>
              <a:t> (</a:t>
            </a:r>
            <a:r>
              <a:rPr lang="en-US" dirty="0" smtClean="0"/>
              <a:t>tuberculosis</a:t>
            </a:r>
            <a:r>
              <a:rPr lang="sr-Latn-RS" dirty="0" smtClean="0"/>
              <a:t>, </a:t>
            </a:r>
            <a:r>
              <a:rPr lang="en-US" dirty="0" err="1" smtClean="0"/>
              <a:t>miliary</a:t>
            </a:r>
            <a:r>
              <a:rPr lang="en-US" dirty="0" smtClean="0"/>
              <a:t> tuberculosis</a:t>
            </a:r>
            <a:r>
              <a:rPr lang="sr-Latn-RS" dirty="0" smtClean="0"/>
              <a:t>, </a:t>
            </a:r>
            <a:r>
              <a:rPr lang="en-US" dirty="0" smtClean="0"/>
              <a:t>fungal</a:t>
            </a:r>
            <a:r>
              <a:rPr lang="sr-Latn-RS" dirty="0" smtClean="0"/>
              <a:t>, </a:t>
            </a:r>
            <a:r>
              <a:rPr lang="en-US" dirty="0" smtClean="0"/>
              <a:t>varicella pneumonia</a:t>
            </a:r>
            <a:r>
              <a:rPr lang="sr-Latn-RS" dirty="0" smtClean="0"/>
              <a:t>, </a:t>
            </a:r>
            <a:r>
              <a:rPr lang="sr-Latn-RS" dirty="0" err="1" smtClean="0"/>
              <a:t>viral</a:t>
            </a:r>
            <a:r>
              <a:rPr lang="sr-Latn-RS" dirty="0" smtClean="0"/>
              <a:t> </a:t>
            </a:r>
            <a:r>
              <a:rPr lang="sr-Latn-RS" dirty="0" err="1" smtClean="0"/>
              <a:t>pneumonitis</a:t>
            </a:r>
            <a:r>
              <a:rPr lang="sr-Latn-RS" dirty="0" smtClean="0"/>
              <a:t>)</a:t>
            </a:r>
            <a:endParaRPr lang="en-US" dirty="0"/>
          </a:p>
          <a:p>
            <a:r>
              <a:rPr lang="sr-Latn-RS" dirty="0" err="1" smtClean="0"/>
              <a:t>M</a:t>
            </a:r>
            <a:r>
              <a:rPr lang="en-US" dirty="0" err="1" smtClean="0"/>
              <a:t>iliary</a:t>
            </a:r>
            <a:r>
              <a:rPr lang="en-US" dirty="0" smtClean="0"/>
              <a:t> metastases</a:t>
            </a:r>
            <a:r>
              <a:rPr lang="sr-Latn-RS" dirty="0" smtClean="0"/>
              <a:t> (</a:t>
            </a:r>
            <a:r>
              <a:rPr lang="en-US" dirty="0" smtClean="0"/>
              <a:t>thyroid carcinoma</a:t>
            </a:r>
            <a:r>
              <a:rPr lang="sr-Latn-RS" dirty="0" smtClean="0"/>
              <a:t>, </a:t>
            </a:r>
            <a:r>
              <a:rPr lang="en-US" dirty="0" smtClean="0"/>
              <a:t>renal </a:t>
            </a:r>
            <a:r>
              <a:rPr lang="en-US" dirty="0"/>
              <a:t>cell </a:t>
            </a:r>
            <a:r>
              <a:rPr lang="en-US" dirty="0" smtClean="0"/>
              <a:t>carcinoma</a:t>
            </a:r>
            <a:r>
              <a:rPr lang="sr-Latn-RS" dirty="0" smtClean="0"/>
              <a:t>, </a:t>
            </a:r>
            <a:r>
              <a:rPr lang="en-US" dirty="0" smtClean="0"/>
              <a:t>breast carcinoma</a:t>
            </a:r>
            <a:r>
              <a:rPr lang="sr-Latn-RS" dirty="0" smtClean="0"/>
              <a:t>, </a:t>
            </a:r>
            <a:r>
              <a:rPr lang="en-US" dirty="0" smtClean="0"/>
              <a:t>malignant melanoma</a:t>
            </a:r>
            <a:r>
              <a:rPr lang="sr-Latn-RS" dirty="0" smtClean="0"/>
              <a:t>, </a:t>
            </a:r>
            <a:r>
              <a:rPr lang="en-US" dirty="0" smtClean="0"/>
              <a:t>pancreatic neoplasms</a:t>
            </a:r>
            <a:r>
              <a:rPr lang="sr-Latn-RS" dirty="0" smtClean="0"/>
              <a:t>, </a:t>
            </a:r>
            <a:r>
              <a:rPr lang="en-US" dirty="0" smtClean="0"/>
              <a:t>osteosarcoma</a:t>
            </a:r>
            <a:r>
              <a:rPr lang="sr-Latn-RS" dirty="0" smtClean="0"/>
              <a:t>)</a:t>
            </a:r>
            <a:endParaRPr lang="en-US" dirty="0"/>
          </a:p>
          <a:p>
            <a:r>
              <a:rPr lang="en-US" dirty="0" smtClean="0"/>
              <a:t>Others</a:t>
            </a:r>
            <a:r>
              <a:rPr lang="sr-Latn-RS" dirty="0" smtClean="0"/>
              <a:t> (</a:t>
            </a:r>
            <a:r>
              <a:rPr lang="en-US" dirty="0" smtClean="0"/>
              <a:t>sarcoidosis</a:t>
            </a:r>
            <a:r>
              <a:rPr lang="sr-Latn-RS" dirty="0" smtClean="0"/>
              <a:t>, </a:t>
            </a:r>
            <a:r>
              <a:rPr lang="en-US" dirty="0" err="1" smtClean="0"/>
              <a:t>pneumoconioses</a:t>
            </a:r>
            <a:r>
              <a:rPr lang="sr-Latn-RS" dirty="0" smtClean="0"/>
              <a:t>, </a:t>
            </a:r>
            <a:r>
              <a:rPr lang="en-US" dirty="0" smtClean="0"/>
              <a:t>silicosis</a:t>
            </a:r>
            <a:r>
              <a:rPr lang="sr-Latn-RS" dirty="0" smtClean="0"/>
              <a:t>, </a:t>
            </a:r>
            <a:r>
              <a:rPr lang="en-US" dirty="0" smtClean="0"/>
              <a:t>pulmonary </a:t>
            </a:r>
            <a:r>
              <a:rPr lang="en-US" dirty="0" err="1" smtClean="0"/>
              <a:t>hemosiderosis</a:t>
            </a:r>
            <a:r>
              <a:rPr lang="sr-Latn-RS" dirty="0" smtClean="0"/>
              <a:t>, </a:t>
            </a:r>
            <a:r>
              <a:rPr lang="en-US" dirty="0" smtClean="0"/>
              <a:t>hypersensitivity pneumonitis</a:t>
            </a:r>
            <a:endParaRPr lang="en-US" dirty="0"/>
          </a:p>
        </p:txBody>
      </p:sp>
      <p:pic>
        <p:nvPicPr>
          <p:cNvPr id="4" name="Picture 3"/>
          <p:cNvPicPr>
            <a:picLocks noChangeAspect="1"/>
          </p:cNvPicPr>
          <p:nvPr/>
        </p:nvPicPr>
        <p:blipFill>
          <a:blip r:embed="rId2"/>
          <a:stretch>
            <a:fillRect/>
          </a:stretch>
        </p:blipFill>
        <p:spPr>
          <a:xfrm>
            <a:off x="8929817" y="0"/>
            <a:ext cx="3262184" cy="3188043"/>
          </a:xfrm>
          <a:prstGeom prst="rect">
            <a:avLst/>
          </a:prstGeom>
        </p:spPr>
      </p:pic>
      <p:sp>
        <p:nvSpPr>
          <p:cNvPr id="7" name="Text Box 9"/>
          <p:cNvSpPr txBox="1">
            <a:spLocks noChangeArrowheads="1"/>
          </p:cNvSpPr>
          <p:nvPr/>
        </p:nvSpPr>
        <p:spPr bwMode="auto">
          <a:xfrm>
            <a:off x="6446708" y="972065"/>
            <a:ext cx="26146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CS" altLang="en-US" sz="2400" dirty="0" err="1" smtClean="0"/>
              <a:t>Thyroid</a:t>
            </a:r>
            <a:r>
              <a:rPr lang="sr-Latn-CS" altLang="en-US" sz="2400" dirty="0" smtClean="0"/>
              <a:t> </a:t>
            </a:r>
            <a:r>
              <a:rPr lang="sr-Latn-CS" altLang="en-US" sz="2400" dirty="0" err="1" smtClean="0"/>
              <a:t>cancer</a:t>
            </a:r>
            <a:r>
              <a:rPr lang="sr-Latn-CS" altLang="en-US" sz="2400" dirty="0" smtClean="0"/>
              <a:t> </a:t>
            </a:r>
            <a:r>
              <a:rPr lang="sr-Latn-CS" altLang="en-US" sz="2400" dirty="0" err="1" smtClean="0"/>
              <a:t>metastases</a:t>
            </a:r>
            <a:endParaRPr lang="en-US" altLang="en-US" sz="2400" dirty="0"/>
          </a:p>
        </p:txBody>
      </p:sp>
      <p:pic>
        <p:nvPicPr>
          <p:cNvPr id="9" name="Picture 8"/>
          <p:cNvPicPr>
            <a:picLocks noChangeAspect="1"/>
          </p:cNvPicPr>
          <p:nvPr/>
        </p:nvPicPr>
        <p:blipFill>
          <a:blip r:embed="rId3"/>
          <a:stretch>
            <a:fillRect/>
          </a:stretch>
        </p:blipFill>
        <p:spPr>
          <a:xfrm>
            <a:off x="3585879" y="2344688"/>
            <a:ext cx="3646643" cy="3615002"/>
          </a:xfrm>
          <a:prstGeom prst="rect">
            <a:avLst/>
          </a:prstGeom>
        </p:spPr>
      </p:pic>
      <p:sp>
        <p:nvSpPr>
          <p:cNvPr id="11" name="Text Box 9"/>
          <p:cNvSpPr txBox="1">
            <a:spLocks noChangeArrowheads="1"/>
          </p:cNvSpPr>
          <p:nvPr/>
        </p:nvSpPr>
        <p:spPr bwMode="auto">
          <a:xfrm>
            <a:off x="4277694" y="1845275"/>
            <a:ext cx="2614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RS" altLang="en-US" sz="2400" dirty="0" err="1" smtClean="0"/>
              <a:t>Fungal</a:t>
            </a:r>
            <a:r>
              <a:rPr lang="sr-Latn-RS" altLang="en-US" sz="2400" dirty="0" smtClean="0"/>
              <a:t> </a:t>
            </a:r>
            <a:r>
              <a:rPr lang="sr-Latn-RS" altLang="en-US" sz="2400" dirty="0" err="1" smtClean="0"/>
              <a:t>infection</a:t>
            </a:r>
            <a:endParaRPr lang="en-US" altLang="en-US" sz="2400" dirty="0"/>
          </a:p>
        </p:txBody>
      </p:sp>
      <p:pic>
        <p:nvPicPr>
          <p:cNvPr id="12" name="Picture 11"/>
          <p:cNvPicPr>
            <a:picLocks noChangeAspect="1"/>
          </p:cNvPicPr>
          <p:nvPr/>
        </p:nvPicPr>
        <p:blipFill>
          <a:blip r:embed="rId4"/>
          <a:stretch>
            <a:fillRect/>
          </a:stretch>
        </p:blipFill>
        <p:spPr>
          <a:xfrm>
            <a:off x="8234043" y="3192489"/>
            <a:ext cx="3665512" cy="3665512"/>
          </a:xfrm>
          <a:prstGeom prst="rect">
            <a:avLst/>
          </a:prstGeom>
        </p:spPr>
      </p:pic>
      <p:sp>
        <p:nvSpPr>
          <p:cNvPr id="13" name="Text Box 9"/>
          <p:cNvSpPr txBox="1">
            <a:spLocks noChangeArrowheads="1"/>
          </p:cNvSpPr>
          <p:nvPr/>
        </p:nvSpPr>
        <p:spPr bwMode="auto">
          <a:xfrm>
            <a:off x="5925215" y="6108163"/>
            <a:ext cx="2614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sr-Latn-CS" altLang="en-US" sz="2400" dirty="0" err="1" smtClean="0"/>
              <a:t>Sarcoidosis</a:t>
            </a:r>
            <a:endParaRPr lang="en-US" altLang="en-US" sz="2400" dirty="0"/>
          </a:p>
        </p:txBody>
      </p:sp>
    </p:spTree>
    <p:extLst>
      <p:ext uri="{BB962C8B-B14F-4D97-AF65-F5344CB8AC3E}">
        <p14:creationId xmlns:p14="http://schemas.microsoft.com/office/powerpoint/2010/main" val="96445379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smtClean="0"/>
              <a:t>Mass</a:t>
            </a:r>
            <a:r>
              <a:rPr lang="sr-Latn-RS" dirty="0" smtClean="0"/>
              <a:t> </a:t>
            </a:r>
            <a:r>
              <a:rPr lang="sr-Latn-RS" dirty="0" err="1" smtClean="0"/>
              <a:t>opacities</a:t>
            </a:r>
            <a:endParaRPr lang="en-US" dirty="0"/>
          </a:p>
        </p:txBody>
      </p:sp>
      <p:sp>
        <p:nvSpPr>
          <p:cNvPr id="3" name="Content Placeholder 2"/>
          <p:cNvSpPr>
            <a:spLocks noGrp="1"/>
          </p:cNvSpPr>
          <p:nvPr>
            <p:ph idx="1"/>
          </p:nvPr>
        </p:nvSpPr>
        <p:spPr>
          <a:xfrm>
            <a:off x="838200" y="1825625"/>
            <a:ext cx="9352005" cy="4351338"/>
          </a:xfrm>
        </p:spPr>
        <p:txBody>
          <a:bodyPr/>
          <a:lstStyle/>
          <a:p>
            <a:r>
              <a:rPr lang="en-US" dirty="0"/>
              <a:t>Ground-glass opacity is a radiological term that refers to hazy gray areas on the images made by CT scans or </a:t>
            </a:r>
            <a:r>
              <a:rPr lang="en-US" dirty="0" smtClean="0"/>
              <a:t>X-rays </a:t>
            </a:r>
            <a:endParaRPr lang="sr-Latn-RS" dirty="0" smtClean="0"/>
          </a:p>
          <a:p>
            <a:r>
              <a:rPr lang="en-US" dirty="0" smtClean="0"/>
              <a:t>It </a:t>
            </a:r>
            <a:r>
              <a:rPr lang="en-US" dirty="0"/>
              <a:t>indicates increased density in these </a:t>
            </a:r>
            <a:r>
              <a:rPr lang="en-US" dirty="0" smtClean="0"/>
              <a:t>areas</a:t>
            </a:r>
            <a:endParaRPr lang="sr-Latn-RS" dirty="0" smtClean="0"/>
          </a:p>
          <a:p>
            <a:r>
              <a:rPr lang="en-US" dirty="0"/>
              <a:t>Nodular pattern — </a:t>
            </a:r>
            <a:r>
              <a:rPr lang="sr-Latn-RS" dirty="0" smtClean="0"/>
              <a:t>m</a:t>
            </a:r>
            <a:r>
              <a:rPr lang="en-US" dirty="0" err="1" smtClean="0"/>
              <a:t>argins</a:t>
            </a:r>
            <a:r>
              <a:rPr lang="en-US" dirty="0" smtClean="0"/>
              <a:t> </a:t>
            </a:r>
            <a:r>
              <a:rPr lang="en-US" dirty="0"/>
              <a:t>of the lesions are generally </a:t>
            </a:r>
            <a:r>
              <a:rPr lang="en-US" dirty="0" smtClean="0"/>
              <a:t>well-defined</a:t>
            </a:r>
            <a:endParaRPr lang="sr-Latn-RS" dirty="0" smtClean="0"/>
          </a:p>
          <a:p>
            <a:r>
              <a:rPr lang="en-US" dirty="0" smtClean="0"/>
              <a:t>Mass</a:t>
            </a:r>
            <a:r>
              <a:rPr lang="en-US" dirty="0"/>
              <a:t>: &gt;3 </a:t>
            </a:r>
            <a:r>
              <a:rPr lang="en-US" dirty="0" smtClean="0"/>
              <a:t>cm</a:t>
            </a:r>
            <a:endParaRPr lang="sr-Latn-RS" dirty="0" smtClean="0"/>
          </a:p>
          <a:p>
            <a:r>
              <a:rPr lang="sr-Latn-RS" dirty="0" err="1" smtClean="0"/>
              <a:t>Cancer</a:t>
            </a:r>
            <a:r>
              <a:rPr lang="sr-Latn-RS" dirty="0" smtClean="0"/>
              <a:t>, </a:t>
            </a:r>
            <a:r>
              <a:rPr lang="sr-Latn-RS" dirty="0" err="1" smtClean="0"/>
              <a:t>metastatic</a:t>
            </a:r>
            <a:r>
              <a:rPr lang="sr-Latn-RS" dirty="0" smtClean="0"/>
              <a:t>, </a:t>
            </a:r>
            <a:r>
              <a:rPr lang="sr-Latn-RS" dirty="0" err="1" smtClean="0"/>
              <a:t>lymphoma</a:t>
            </a:r>
            <a:r>
              <a:rPr lang="sr-Latn-RS" dirty="0" smtClean="0"/>
              <a:t>, </a:t>
            </a:r>
            <a:r>
              <a:rPr lang="sr-Latn-RS" dirty="0" err="1" smtClean="0"/>
              <a:t>plasmocytoma</a:t>
            </a:r>
            <a:endParaRPr lang="sr-Latn-RS" dirty="0" smtClean="0"/>
          </a:p>
          <a:p>
            <a:r>
              <a:rPr lang="sr-Latn-RS" dirty="0" err="1" smtClean="0"/>
              <a:t>Benign</a:t>
            </a:r>
            <a:r>
              <a:rPr lang="sr-Latn-RS" dirty="0" smtClean="0"/>
              <a:t> </a:t>
            </a:r>
            <a:r>
              <a:rPr lang="sr-Latn-RS" dirty="0" err="1" smtClean="0"/>
              <a:t>tumors</a:t>
            </a:r>
            <a:r>
              <a:rPr lang="sr-Latn-RS" dirty="0" smtClean="0"/>
              <a:t>, A-V </a:t>
            </a:r>
            <a:r>
              <a:rPr lang="sr-Latn-RS" dirty="0" err="1" smtClean="0"/>
              <a:t>malformation</a:t>
            </a:r>
            <a:r>
              <a:rPr lang="sr-Latn-RS" dirty="0" smtClean="0"/>
              <a:t>, </a:t>
            </a:r>
            <a:r>
              <a:rPr lang="sr-Latn-RS" dirty="0" err="1" smtClean="0"/>
              <a:t>abscess</a:t>
            </a:r>
            <a:endParaRPr lang="en-US" dirty="0"/>
          </a:p>
        </p:txBody>
      </p:sp>
    </p:spTree>
    <p:extLst>
      <p:ext uri="{BB962C8B-B14F-4D97-AF65-F5344CB8AC3E}">
        <p14:creationId xmlns:p14="http://schemas.microsoft.com/office/powerpoint/2010/main" val="305286040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855"/>
            <a:ext cx="10515600" cy="848496"/>
          </a:xfrm>
        </p:spPr>
        <p:txBody>
          <a:bodyPr/>
          <a:lstStyle/>
          <a:p>
            <a:r>
              <a:rPr lang="sr-Latn-RS" dirty="0" err="1" smtClean="0"/>
              <a:t>Mass</a:t>
            </a:r>
            <a:r>
              <a:rPr lang="sr-Latn-RS" dirty="0" smtClean="0"/>
              <a:t> </a:t>
            </a:r>
            <a:endParaRPr lang="en-US" dirty="0"/>
          </a:p>
        </p:txBody>
      </p:sp>
      <p:sp>
        <p:nvSpPr>
          <p:cNvPr id="3" name="Content Placeholder 2"/>
          <p:cNvSpPr>
            <a:spLocks noGrp="1"/>
          </p:cNvSpPr>
          <p:nvPr>
            <p:ph idx="1"/>
          </p:nvPr>
        </p:nvSpPr>
        <p:spPr>
          <a:xfrm>
            <a:off x="189470" y="947350"/>
            <a:ext cx="11164330" cy="5667633"/>
          </a:xfrm>
        </p:spPr>
        <p:txBody>
          <a:bodyPr/>
          <a:lstStyle/>
          <a:p>
            <a:pPr marL="0" indent="0">
              <a:buNone/>
            </a:pPr>
            <a:r>
              <a:rPr lang="sr-Latn-RS" dirty="0" smtClean="0"/>
              <a:t>                          </a:t>
            </a:r>
            <a:r>
              <a:rPr lang="sr-Latn-RS" dirty="0" err="1" smtClean="0"/>
              <a:t>abscess</a:t>
            </a:r>
            <a:r>
              <a:rPr lang="sr-Latn-RS" dirty="0" smtClean="0"/>
              <a:t>                                                           </a:t>
            </a:r>
            <a:r>
              <a:rPr lang="sr-Latn-RS" dirty="0" err="1" smtClean="0"/>
              <a:t>metastases</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444275" y="1655008"/>
            <a:ext cx="4949602" cy="4871126"/>
          </a:xfrm>
          <a:prstGeom prst="rect">
            <a:avLst/>
          </a:prstGeom>
        </p:spPr>
      </p:pic>
      <p:pic>
        <p:nvPicPr>
          <p:cNvPr id="5" name="Picture 4"/>
          <p:cNvPicPr>
            <a:picLocks noChangeAspect="1"/>
          </p:cNvPicPr>
          <p:nvPr/>
        </p:nvPicPr>
        <p:blipFill>
          <a:blip r:embed="rId3"/>
          <a:stretch>
            <a:fillRect/>
          </a:stretch>
        </p:blipFill>
        <p:spPr>
          <a:xfrm>
            <a:off x="6841120" y="1655008"/>
            <a:ext cx="4767485" cy="4871126"/>
          </a:xfrm>
          <a:prstGeom prst="rect">
            <a:avLst/>
          </a:prstGeom>
        </p:spPr>
      </p:pic>
    </p:spTree>
    <p:extLst>
      <p:ext uri="{BB962C8B-B14F-4D97-AF65-F5344CB8AC3E}">
        <p14:creationId xmlns:p14="http://schemas.microsoft.com/office/powerpoint/2010/main" val="57855138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864972"/>
          </a:xfrm>
        </p:spPr>
        <p:txBody>
          <a:bodyPr/>
          <a:lstStyle/>
          <a:p>
            <a:r>
              <a:rPr lang="sr-Latn-RS" dirty="0" err="1" smtClean="0"/>
              <a:t>Mass</a:t>
            </a:r>
            <a:r>
              <a:rPr lang="sr-Latn-RS" dirty="0" smtClean="0"/>
              <a:t> </a:t>
            </a:r>
            <a:endParaRPr lang="en-US" dirty="0"/>
          </a:p>
        </p:txBody>
      </p:sp>
      <p:sp>
        <p:nvSpPr>
          <p:cNvPr id="3" name="Content Placeholder 2"/>
          <p:cNvSpPr>
            <a:spLocks noGrp="1"/>
          </p:cNvSpPr>
          <p:nvPr>
            <p:ph idx="1"/>
          </p:nvPr>
        </p:nvSpPr>
        <p:spPr>
          <a:xfrm>
            <a:off x="238897" y="980302"/>
            <a:ext cx="11640065" cy="5634681"/>
          </a:xfrm>
        </p:spPr>
        <p:txBody>
          <a:bodyPr/>
          <a:lstStyle/>
          <a:p>
            <a:pPr marL="0" indent="0">
              <a:buNone/>
            </a:pPr>
            <a:r>
              <a:rPr lang="sr-Latn-RS" dirty="0" smtClean="0"/>
              <a:t>     </a:t>
            </a:r>
            <a:r>
              <a:rPr lang="sr-Latn-RS" dirty="0" err="1" smtClean="0"/>
              <a:t>round</a:t>
            </a:r>
            <a:r>
              <a:rPr lang="sr-Latn-RS" dirty="0" smtClean="0"/>
              <a:t> </a:t>
            </a:r>
            <a:r>
              <a:rPr lang="sr-Latn-RS" dirty="0" err="1" smtClean="0"/>
              <a:t>pneumonia</a:t>
            </a:r>
            <a:r>
              <a:rPr lang="sr-Latn-RS" dirty="0" smtClean="0"/>
              <a:t>                            </a:t>
            </a:r>
            <a:r>
              <a:rPr lang="sr-Latn-RS" dirty="0" err="1" smtClean="0"/>
              <a:t>sarcoidosis</a:t>
            </a:r>
            <a:r>
              <a:rPr lang="sr-Latn-RS" dirty="0" smtClean="0"/>
              <a:t>                        A-V </a:t>
            </a:r>
            <a:r>
              <a:rPr lang="sr-Latn-RS" dirty="0" err="1" smtClean="0"/>
              <a:t>malformation</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8488616" y="1753190"/>
            <a:ext cx="3703384" cy="4318095"/>
          </a:xfrm>
          <a:prstGeom prst="rect">
            <a:avLst/>
          </a:prstGeom>
        </p:spPr>
      </p:pic>
      <p:pic>
        <p:nvPicPr>
          <p:cNvPr id="5" name="Picture 4"/>
          <p:cNvPicPr>
            <a:picLocks noChangeAspect="1"/>
          </p:cNvPicPr>
          <p:nvPr/>
        </p:nvPicPr>
        <p:blipFill>
          <a:blip r:embed="rId3"/>
          <a:stretch>
            <a:fillRect/>
          </a:stretch>
        </p:blipFill>
        <p:spPr>
          <a:xfrm>
            <a:off x="0" y="1753190"/>
            <a:ext cx="4227480" cy="4227480"/>
          </a:xfrm>
          <a:prstGeom prst="rect">
            <a:avLst/>
          </a:prstGeom>
        </p:spPr>
      </p:pic>
      <p:pic>
        <p:nvPicPr>
          <p:cNvPr id="7" name="Picture 6"/>
          <p:cNvPicPr>
            <a:picLocks noChangeAspect="1"/>
          </p:cNvPicPr>
          <p:nvPr/>
        </p:nvPicPr>
        <p:blipFill>
          <a:blip r:embed="rId4"/>
          <a:stretch>
            <a:fillRect/>
          </a:stretch>
        </p:blipFill>
        <p:spPr>
          <a:xfrm>
            <a:off x="4357816" y="1753190"/>
            <a:ext cx="4014683" cy="3837501"/>
          </a:xfrm>
          <a:prstGeom prst="rect">
            <a:avLst/>
          </a:prstGeom>
        </p:spPr>
      </p:pic>
    </p:spTree>
    <p:extLst>
      <p:ext uri="{BB962C8B-B14F-4D97-AF65-F5344CB8AC3E}">
        <p14:creationId xmlns:p14="http://schemas.microsoft.com/office/powerpoint/2010/main" val="578445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Chest</a:t>
            </a:r>
            <a:r>
              <a:rPr lang="sr-Latn-RS" dirty="0"/>
              <a:t> </a:t>
            </a:r>
            <a:r>
              <a:rPr lang="sr-Latn-RS" dirty="0" err="1"/>
              <a:t>radiography</a:t>
            </a:r>
            <a:endParaRPr lang="en-US" dirty="0"/>
          </a:p>
        </p:txBody>
      </p:sp>
      <p:sp>
        <p:nvSpPr>
          <p:cNvPr id="3" name="Content Placeholder 2"/>
          <p:cNvSpPr>
            <a:spLocks noGrp="1"/>
          </p:cNvSpPr>
          <p:nvPr>
            <p:ph idx="1"/>
          </p:nvPr>
        </p:nvSpPr>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2163450" y="2232453"/>
            <a:ext cx="7499534" cy="3993258"/>
          </a:xfrm>
          <a:prstGeom prst="rect">
            <a:avLst/>
          </a:prstGeom>
        </p:spPr>
      </p:pic>
    </p:spTree>
    <p:extLst>
      <p:ext uri="{BB962C8B-B14F-4D97-AF65-F5344CB8AC3E}">
        <p14:creationId xmlns:p14="http://schemas.microsoft.com/office/powerpoint/2010/main" val="8212552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282"/>
            <a:ext cx="10515600" cy="768126"/>
          </a:xfrm>
        </p:spPr>
        <p:txBody>
          <a:bodyPr/>
          <a:lstStyle/>
          <a:p>
            <a:r>
              <a:rPr lang="sr-Latn-RS" dirty="0" err="1" smtClean="0"/>
              <a:t>Mass</a:t>
            </a:r>
            <a:r>
              <a:rPr lang="sr-Latn-RS" dirty="0" smtClean="0"/>
              <a:t> </a:t>
            </a:r>
            <a:endParaRPr lang="en-US" dirty="0"/>
          </a:p>
        </p:txBody>
      </p:sp>
      <p:sp>
        <p:nvSpPr>
          <p:cNvPr id="3" name="Content Placeholder 2"/>
          <p:cNvSpPr>
            <a:spLocks noGrp="1"/>
          </p:cNvSpPr>
          <p:nvPr>
            <p:ph idx="1"/>
          </p:nvPr>
        </p:nvSpPr>
        <p:spPr>
          <a:xfrm>
            <a:off x="288324" y="1087396"/>
            <a:ext cx="11401168" cy="5560539"/>
          </a:xfrm>
        </p:spPr>
        <p:txBody>
          <a:bodyPr/>
          <a:lstStyle/>
          <a:p>
            <a:pPr marL="0" indent="0">
              <a:buNone/>
            </a:pPr>
            <a:r>
              <a:rPr lang="sr-Latn-RS" dirty="0" smtClean="0"/>
              <a:t>              effusion </a:t>
            </a:r>
            <a:r>
              <a:rPr lang="sr-Latn-RS" dirty="0"/>
              <a:t>in </a:t>
            </a:r>
            <a:r>
              <a:rPr lang="sr-Latn-RS" dirty="0" err="1"/>
              <a:t>minor</a:t>
            </a:r>
            <a:r>
              <a:rPr lang="sr-Latn-RS" dirty="0"/>
              <a:t> </a:t>
            </a:r>
            <a:r>
              <a:rPr lang="sr-Latn-RS" dirty="0" err="1" smtClean="0"/>
              <a:t>fissura</a:t>
            </a:r>
            <a:r>
              <a:rPr lang="sr-Latn-RS" dirty="0" smtClean="0"/>
              <a:t>                                               </a:t>
            </a:r>
            <a:r>
              <a:rPr lang="sr-Latn-RS" dirty="0" err="1" smtClean="0"/>
              <a:t>lung</a:t>
            </a:r>
            <a:r>
              <a:rPr lang="sr-Latn-RS" dirty="0" smtClean="0"/>
              <a:t> </a:t>
            </a:r>
            <a:r>
              <a:rPr lang="sr-Latn-RS" dirty="0" err="1" smtClean="0"/>
              <a:t>cancer</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7" name="Picture 6"/>
          <p:cNvPicPr>
            <a:picLocks noChangeAspect="1"/>
          </p:cNvPicPr>
          <p:nvPr/>
        </p:nvPicPr>
        <p:blipFill>
          <a:blip r:embed="rId2"/>
          <a:stretch>
            <a:fillRect/>
          </a:stretch>
        </p:blipFill>
        <p:spPr>
          <a:xfrm>
            <a:off x="0" y="1731282"/>
            <a:ext cx="3377514" cy="3867798"/>
          </a:xfrm>
          <a:prstGeom prst="rect">
            <a:avLst/>
          </a:prstGeom>
        </p:spPr>
      </p:pic>
      <p:pic>
        <p:nvPicPr>
          <p:cNvPr id="8" name="Picture 7"/>
          <p:cNvPicPr>
            <a:picLocks noChangeAspect="1"/>
          </p:cNvPicPr>
          <p:nvPr/>
        </p:nvPicPr>
        <p:blipFill>
          <a:blip r:embed="rId3"/>
          <a:stretch>
            <a:fillRect/>
          </a:stretch>
        </p:blipFill>
        <p:spPr>
          <a:xfrm>
            <a:off x="3375218" y="1731281"/>
            <a:ext cx="3308402" cy="3796307"/>
          </a:xfrm>
          <a:prstGeom prst="rect">
            <a:avLst/>
          </a:prstGeom>
        </p:spPr>
      </p:pic>
      <p:pic>
        <p:nvPicPr>
          <p:cNvPr id="9" name="Picture 8"/>
          <p:cNvPicPr>
            <a:picLocks noChangeAspect="1"/>
          </p:cNvPicPr>
          <p:nvPr/>
        </p:nvPicPr>
        <p:blipFill>
          <a:blip r:embed="rId4"/>
          <a:stretch>
            <a:fillRect/>
          </a:stretch>
        </p:blipFill>
        <p:spPr>
          <a:xfrm>
            <a:off x="7134764" y="1731280"/>
            <a:ext cx="5057236" cy="4239470"/>
          </a:xfrm>
          <a:prstGeom prst="rect">
            <a:avLst/>
          </a:prstGeom>
        </p:spPr>
      </p:pic>
    </p:spTree>
    <p:extLst>
      <p:ext uri="{BB962C8B-B14F-4D97-AF65-F5344CB8AC3E}">
        <p14:creationId xmlns:p14="http://schemas.microsoft.com/office/powerpoint/2010/main" val="301260356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Pulmonary cavities</a:t>
            </a:r>
          </a:p>
        </p:txBody>
      </p:sp>
      <p:sp>
        <p:nvSpPr>
          <p:cNvPr id="3" name="Content Placeholder 2"/>
          <p:cNvSpPr>
            <a:spLocks noGrp="1"/>
          </p:cNvSpPr>
          <p:nvPr>
            <p:ph idx="1"/>
          </p:nvPr>
        </p:nvSpPr>
        <p:spPr/>
        <p:txBody>
          <a:bodyPr/>
          <a:lstStyle/>
          <a:p>
            <a:r>
              <a:rPr lang="en-US" b="1" dirty="0"/>
              <a:t>Pulmonary cavities</a:t>
            </a:r>
            <a:r>
              <a:rPr lang="en-US" dirty="0"/>
              <a:t> are thick-walled abnormal gas-filled spaces within the </a:t>
            </a:r>
            <a:r>
              <a:rPr lang="en-US" dirty="0" smtClean="0"/>
              <a:t>lung </a:t>
            </a:r>
            <a:endParaRPr lang="sr-Latn-RS" dirty="0" smtClean="0"/>
          </a:p>
          <a:p>
            <a:r>
              <a:rPr lang="en-US" dirty="0" smtClean="0"/>
              <a:t>They </a:t>
            </a:r>
            <a:r>
              <a:rPr lang="en-US" dirty="0"/>
              <a:t>are usually associated with a nodule, mass, or area of </a:t>
            </a:r>
            <a:r>
              <a:rPr lang="en-US" dirty="0" smtClean="0"/>
              <a:t>consolidation </a:t>
            </a:r>
            <a:endParaRPr lang="sr-Latn-RS" dirty="0" smtClean="0"/>
          </a:p>
          <a:p>
            <a:r>
              <a:rPr lang="en-US" dirty="0" smtClean="0"/>
              <a:t>A </a:t>
            </a:r>
            <a:r>
              <a:rPr lang="en-US" dirty="0"/>
              <a:t>fluid level within the space may be </a:t>
            </a:r>
            <a:r>
              <a:rPr lang="en-US" dirty="0" smtClean="0"/>
              <a:t>present </a:t>
            </a:r>
            <a:endParaRPr lang="sr-Latn-RS" dirty="0" smtClean="0"/>
          </a:p>
          <a:p>
            <a:r>
              <a:rPr lang="en-US" dirty="0" smtClean="0"/>
              <a:t>Plain </a:t>
            </a:r>
            <a:r>
              <a:rPr lang="en-US" dirty="0"/>
              <a:t>radiography and CT form the mainstay of </a:t>
            </a:r>
            <a:r>
              <a:rPr lang="en-US" dirty="0" smtClean="0"/>
              <a:t>imaging</a:t>
            </a:r>
            <a:endParaRPr lang="sr-Latn-RS" dirty="0" smtClean="0"/>
          </a:p>
          <a:p>
            <a:r>
              <a:rPr lang="en-US" dirty="0"/>
              <a:t>Pulmonary cavities may be the result of malignancy, infection, inflammation, or be congenital</a:t>
            </a:r>
            <a:endParaRPr lang="en-US" dirty="0"/>
          </a:p>
        </p:txBody>
      </p:sp>
    </p:spTree>
    <p:extLst>
      <p:ext uri="{BB962C8B-B14F-4D97-AF65-F5344CB8AC3E}">
        <p14:creationId xmlns:p14="http://schemas.microsoft.com/office/powerpoint/2010/main" val="18124372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832020"/>
          </a:xfrm>
        </p:spPr>
        <p:txBody>
          <a:bodyPr/>
          <a:lstStyle/>
          <a:p>
            <a:r>
              <a:rPr lang="en-US" dirty="0"/>
              <a:t>Pulmonary </a:t>
            </a:r>
            <a:r>
              <a:rPr lang="en-US" dirty="0" smtClean="0"/>
              <a:t>cavities</a:t>
            </a:r>
            <a:r>
              <a:rPr lang="sr-Latn-RS" dirty="0" smtClean="0"/>
              <a:t> - </a:t>
            </a:r>
            <a:r>
              <a:rPr lang="sr-Latn-RS" dirty="0" err="1" smtClean="0"/>
              <a:t>etiology</a:t>
            </a:r>
            <a:endParaRPr lang="en-US" dirty="0"/>
          </a:p>
        </p:txBody>
      </p:sp>
      <p:sp>
        <p:nvSpPr>
          <p:cNvPr id="3" name="Content Placeholder 2"/>
          <p:cNvSpPr>
            <a:spLocks noGrp="1"/>
          </p:cNvSpPr>
          <p:nvPr>
            <p:ph idx="1"/>
          </p:nvPr>
        </p:nvSpPr>
        <p:spPr>
          <a:xfrm>
            <a:off x="280086" y="1037968"/>
            <a:ext cx="11073714" cy="5609967"/>
          </a:xfrm>
        </p:spPr>
        <p:txBody>
          <a:bodyPr>
            <a:normAutofit/>
          </a:bodyPr>
          <a:lstStyle/>
          <a:p>
            <a:r>
              <a:rPr lang="sr-Latn-RS" dirty="0" err="1" smtClean="0"/>
              <a:t>Cavitating</a:t>
            </a:r>
            <a:r>
              <a:rPr lang="sr-Latn-RS" dirty="0" smtClean="0"/>
              <a:t> </a:t>
            </a:r>
            <a:r>
              <a:rPr lang="sr-Latn-RS" dirty="0" err="1"/>
              <a:t>malignancy</a:t>
            </a:r>
            <a:endParaRPr lang="sr-Latn-RS" dirty="0"/>
          </a:p>
          <a:p>
            <a:pPr lvl="1"/>
            <a:r>
              <a:rPr lang="sr-Latn-RS" dirty="0" err="1"/>
              <a:t>primary</a:t>
            </a:r>
            <a:r>
              <a:rPr lang="sr-Latn-RS" dirty="0"/>
              <a:t> </a:t>
            </a:r>
            <a:r>
              <a:rPr lang="sr-Latn-RS" dirty="0" err="1"/>
              <a:t>bronchogenic</a:t>
            </a:r>
            <a:r>
              <a:rPr lang="sr-Latn-RS" dirty="0"/>
              <a:t> </a:t>
            </a:r>
            <a:r>
              <a:rPr lang="sr-Latn-RS" dirty="0" err="1"/>
              <a:t>carcinoma</a:t>
            </a:r>
            <a:r>
              <a:rPr lang="sr-Latn-RS" dirty="0"/>
              <a:t> (</a:t>
            </a:r>
            <a:r>
              <a:rPr lang="sr-Latn-RS" dirty="0" err="1"/>
              <a:t>especially</a:t>
            </a:r>
            <a:r>
              <a:rPr lang="sr-Latn-RS" dirty="0"/>
              <a:t> </a:t>
            </a:r>
            <a:r>
              <a:rPr lang="sr-Latn-RS" dirty="0" err="1"/>
              <a:t>squamous</a:t>
            </a:r>
            <a:r>
              <a:rPr lang="sr-Latn-RS" dirty="0"/>
              <a:t> </a:t>
            </a:r>
            <a:r>
              <a:rPr lang="sr-Latn-RS" dirty="0" err="1"/>
              <a:t>cell</a:t>
            </a:r>
            <a:r>
              <a:rPr lang="sr-Latn-RS" dirty="0"/>
              <a:t> </a:t>
            </a:r>
            <a:r>
              <a:rPr lang="sr-Latn-RS" dirty="0" err="1"/>
              <a:t>carcinoma</a:t>
            </a:r>
            <a:r>
              <a:rPr lang="sr-Latn-RS" dirty="0"/>
              <a:t>)</a:t>
            </a:r>
          </a:p>
          <a:p>
            <a:pPr lvl="1"/>
            <a:r>
              <a:rPr lang="sr-Latn-RS" dirty="0" err="1"/>
              <a:t>cavitating</a:t>
            </a:r>
            <a:r>
              <a:rPr lang="sr-Latn-RS" dirty="0"/>
              <a:t> </a:t>
            </a:r>
            <a:r>
              <a:rPr lang="sr-Latn-RS" dirty="0" err="1"/>
              <a:t>pulmonary</a:t>
            </a:r>
            <a:r>
              <a:rPr lang="sr-Latn-RS" dirty="0"/>
              <a:t> </a:t>
            </a:r>
            <a:r>
              <a:rPr lang="sr-Latn-RS" dirty="0" err="1" smtClean="0"/>
              <a:t>metastases</a:t>
            </a:r>
            <a:endParaRPr lang="sr-Latn-RS" dirty="0"/>
          </a:p>
          <a:p>
            <a:r>
              <a:rPr lang="sr-Latn-RS" dirty="0" err="1" smtClean="0"/>
              <a:t>Infection</a:t>
            </a:r>
            <a:endParaRPr lang="sr-Latn-RS" dirty="0"/>
          </a:p>
          <a:p>
            <a:pPr lvl="1"/>
            <a:r>
              <a:rPr lang="sr-Latn-RS" dirty="0" err="1"/>
              <a:t>pulmonary</a:t>
            </a:r>
            <a:r>
              <a:rPr lang="sr-Latn-RS" dirty="0"/>
              <a:t> </a:t>
            </a:r>
            <a:r>
              <a:rPr lang="sr-Latn-RS" dirty="0" err="1"/>
              <a:t>tuberculosis</a:t>
            </a:r>
            <a:r>
              <a:rPr lang="sr-Latn-RS" dirty="0"/>
              <a:t> </a:t>
            </a:r>
          </a:p>
          <a:p>
            <a:pPr lvl="1"/>
            <a:r>
              <a:rPr lang="sr-Latn-RS" dirty="0" err="1"/>
              <a:t>pulmonary</a:t>
            </a:r>
            <a:r>
              <a:rPr lang="sr-Latn-RS" dirty="0"/>
              <a:t> </a:t>
            </a:r>
            <a:r>
              <a:rPr lang="sr-Latn-RS" dirty="0" err="1"/>
              <a:t>bacterial</a:t>
            </a:r>
            <a:r>
              <a:rPr lang="sr-Latn-RS" dirty="0"/>
              <a:t> </a:t>
            </a:r>
            <a:r>
              <a:rPr lang="sr-Latn-RS" dirty="0" err="1"/>
              <a:t>abscess</a:t>
            </a:r>
            <a:r>
              <a:rPr lang="sr-Latn-RS" dirty="0"/>
              <a:t>/</a:t>
            </a:r>
            <a:r>
              <a:rPr lang="sr-Latn-RS" dirty="0" err="1"/>
              <a:t>cavitating</a:t>
            </a:r>
            <a:r>
              <a:rPr lang="sr-Latn-RS" dirty="0"/>
              <a:t> </a:t>
            </a:r>
            <a:r>
              <a:rPr lang="sr-Latn-RS" dirty="0" err="1" smtClean="0"/>
              <a:t>pneumonia</a:t>
            </a:r>
            <a:endParaRPr lang="sr-Latn-RS" dirty="0"/>
          </a:p>
          <a:p>
            <a:pPr lvl="1"/>
            <a:r>
              <a:rPr lang="sr-Latn-RS" dirty="0" err="1"/>
              <a:t>septic</a:t>
            </a:r>
            <a:r>
              <a:rPr lang="sr-Latn-RS" dirty="0"/>
              <a:t> </a:t>
            </a:r>
            <a:r>
              <a:rPr lang="sr-Latn-RS" dirty="0" err="1"/>
              <a:t>pulmonary</a:t>
            </a:r>
            <a:r>
              <a:rPr lang="sr-Latn-RS" dirty="0"/>
              <a:t> </a:t>
            </a:r>
            <a:r>
              <a:rPr lang="sr-Latn-RS" dirty="0" err="1" smtClean="0"/>
              <a:t>emboli</a:t>
            </a:r>
            <a:endParaRPr lang="sr-Latn-RS" dirty="0"/>
          </a:p>
          <a:p>
            <a:r>
              <a:rPr lang="sr-Latn-RS" dirty="0" err="1" smtClean="0"/>
              <a:t>Pulmonary</a:t>
            </a:r>
            <a:r>
              <a:rPr lang="sr-Latn-RS" dirty="0" smtClean="0"/>
              <a:t> </a:t>
            </a:r>
            <a:r>
              <a:rPr lang="sr-Latn-RS" dirty="0" err="1"/>
              <a:t>infarct</a:t>
            </a:r>
            <a:endParaRPr lang="sr-Latn-RS" dirty="0"/>
          </a:p>
          <a:p>
            <a:r>
              <a:rPr lang="sr-Latn-RS" dirty="0"/>
              <a:t>T</a:t>
            </a:r>
            <a:r>
              <a:rPr lang="sr-Latn-RS" dirty="0" smtClean="0"/>
              <a:t>rauma</a:t>
            </a:r>
            <a:endParaRPr lang="sr-Latn-RS" dirty="0"/>
          </a:p>
          <a:p>
            <a:r>
              <a:rPr lang="sr-Latn-RS" dirty="0" err="1" smtClean="0"/>
              <a:t>Congenital</a:t>
            </a:r>
            <a:r>
              <a:rPr lang="sr-Latn-RS" dirty="0" smtClean="0"/>
              <a:t> </a:t>
            </a:r>
            <a:r>
              <a:rPr lang="sr-Latn-RS" dirty="0"/>
              <a:t>(</a:t>
            </a:r>
            <a:r>
              <a:rPr lang="sr-Latn-RS" dirty="0" err="1"/>
              <a:t>not</a:t>
            </a:r>
            <a:r>
              <a:rPr lang="sr-Latn-RS" dirty="0"/>
              <a:t> </a:t>
            </a:r>
            <a:r>
              <a:rPr lang="sr-Latn-RS" dirty="0" err="1"/>
              <a:t>true</a:t>
            </a:r>
            <a:r>
              <a:rPr lang="sr-Latn-RS" dirty="0"/>
              <a:t> "</a:t>
            </a:r>
            <a:r>
              <a:rPr lang="sr-Latn-RS" dirty="0" err="1"/>
              <a:t>cavity</a:t>
            </a:r>
            <a:r>
              <a:rPr lang="sr-Latn-RS" dirty="0" smtClean="0"/>
              <a:t>")</a:t>
            </a:r>
            <a:endParaRPr lang="sr-Latn-RS" dirty="0"/>
          </a:p>
          <a:p>
            <a:pPr lvl="1"/>
            <a:r>
              <a:rPr lang="sr-Latn-RS" dirty="0" err="1"/>
              <a:t>pulmonary</a:t>
            </a:r>
            <a:r>
              <a:rPr lang="sr-Latn-RS" dirty="0"/>
              <a:t> </a:t>
            </a:r>
            <a:r>
              <a:rPr lang="sr-Latn-RS" dirty="0" err="1"/>
              <a:t>sequestration</a:t>
            </a:r>
            <a:endParaRPr lang="sr-Latn-RS" dirty="0"/>
          </a:p>
          <a:p>
            <a:pPr lvl="1"/>
            <a:r>
              <a:rPr lang="sr-Latn-RS" dirty="0" err="1"/>
              <a:t>bronchogenic</a:t>
            </a:r>
            <a:r>
              <a:rPr lang="sr-Latn-RS" dirty="0"/>
              <a:t> </a:t>
            </a:r>
            <a:r>
              <a:rPr lang="sr-Latn-RS" dirty="0" err="1"/>
              <a:t>cyst</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spTree>
    <p:extLst>
      <p:ext uri="{BB962C8B-B14F-4D97-AF65-F5344CB8AC3E}">
        <p14:creationId xmlns:p14="http://schemas.microsoft.com/office/powerpoint/2010/main" val="26763027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889687"/>
          </a:xfrm>
        </p:spPr>
        <p:txBody>
          <a:bodyPr/>
          <a:lstStyle/>
          <a:p>
            <a:r>
              <a:rPr lang="en-US" dirty="0"/>
              <a:t>Pulmonary cavities</a:t>
            </a:r>
          </a:p>
        </p:txBody>
      </p:sp>
      <p:sp>
        <p:nvSpPr>
          <p:cNvPr id="3" name="Content Placeholder 2"/>
          <p:cNvSpPr>
            <a:spLocks noGrp="1"/>
          </p:cNvSpPr>
          <p:nvPr>
            <p:ph idx="1"/>
          </p:nvPr>
        </p:nvSpPr>
        <p:spPr>
          <a:xfrm>
            <a:off x="172995" y="1029730"/>
            <a:ext cx="11442356" cy="5577016"/>
          </a:xfrm>
        </p:spPr>
        <p:txBody>
          <a:bodyPr/>
          <a:lstStyle/>
          <a:p>
            <a:pPr marL="0" indent="0">
              <a:buNone/>
            </a:pPr>
            <a:r>
              <a:rPr lang="sr-Latn-RS" dirty="0" smtClean="0"/>
              <a:t>            TBC </a:t>
            </a:r>
            <a:r>
              <a:rPr lang="sr-Latn-RS" dirty="0" err="1" smtClean="0"/>
              <a:t>cavity</a:t>
            </a:r>
            <a:r>
              <a:rPr lang="sr-Latn-RS" dirty="0" smtClean="0"/>
              <a:t>                                  </a:t>
            </a:r>
            <a:r>
              <a:rPr lang="sr-Latn-RS" dirty="0" err="1" smtClean="0"/>
              <a:t>Ca</a:t>
            </a:r>
            <a:r>
              <a:rPr lang="sr-Latn-RS" dirty="0" smtClean="0"/>
              <a:t> </a:t>
            </a:r>
            <a:r>
              <a:rPr lang="sr-Latn-RS" dirty="0" err="1" smtClean="0"/>
              <a:t>cavity</a:t>
            </a:r>
            <a:r>
              <a:rPr lang="sr-Latn-RS" dirty="0" smtClean="0"/>
              <a:t>                                  </a:t>
            </a:r>
            <a:r>
              <a:rPr lang="sr-Latn-RS" dirty="0" err="1" smtClean="0"/>
              <a:t>abscess</a:t>
            </a:r>
            <a:r>
              <a:rPr lang="sr-Latn-RS" dirty="0" smtClean="0"/>
              <a:t>    </a:t>
            </a:r>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1156" y="1808911"/>
            <a:ext cx="4189451" cy="2828992"/>
          </a:xfrm>
          <a:prstGeom prst="rect">
            <a:avLst/>
          </a:prstGeom>
        </p:spPr>
      </p:pic>
      <p:pic>
        <p:nvPicPr>
          <p:cNvPr id="5" name="Picture 4"/>
          <p:cNvPicPr>
            <a:picLocks noChangeAspect="1"/>
          </p:cNvPicPr>
          <p:nvPr/>
        </p:nvPicPr>
        <p:blipFill>
          <a:blip r:embed="rId3"/>
          <a:stretch>
            <a:fillRect/>
          </a:stretch>
        </p:blipFill>
        <p:spPr>
          <a:xfrm>
            <a:off x="4190607" y="1803335"/>
            <a:ext cx="3712371" cy="4110347"/>
          </a:xfrm>
          <a:prstGeom prst="rect">
            <a:avLst/>
          </a:prstGeom>
        </p:spPr>
      </p:pic>
      <p:pic>
        <p:nvPicPr>
          <p:cNvPr id="6" name="Picture 5"/>
          <p:cNvPicPr>
            <a:picLocks noChangeAspect="1"/>
          </p:cNvPicPr>
          <p:nvPr/>
        </p:nvPicPr>
        <p:blipFill>
          <a:blip r:embed="rId4"/>
          <a:stretch>
            <a:fillRect/>
          </a:stretch>
        </p:blipFill>
        <p:spPr>
          <a:xfrm>
            <a:off x="7902978" y="1809195"/>
            <a:ext cx="4289022" cy="4029081"/>
          </a:xfrm>
          <a:prstGeom prst="rect">
            <a:avLst/>
          </a:prstGeom>
        </p:spPr>
      </p:pic>
      <p:sp>
        <p:nvSpPr>
          <p:cNvPr id="7" name="Line 12"/>
          <p:cNvSpPr>
            <a:spLocks noChangeShapeType="1"/>
          </p:cNvSpPr>
          <p:nvPr/>
        </p:nvSpPr>
        <p:spPr bwMode="auto">
          <a:xfrm>
            <a:off x="1103570" y="3241846"/>
            <a:ext cx="8538" cy="522846"/>
          </a:xfrm>
          <a:prstGeom prst="line">
            <a:avLst/>
          </a:prstGeom>
          <a:noFill/>
          <a:ln w="38100">
            <a:solidFill>
              <a:srgbClr val="FFFFFF"/>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8" name="Line 12"/>
          <p:cNvSpPr>
            <a:spLocks noChangeShapeType="1"/>
          </p:cNvSpPr>
          <p:nvPr/>
        </p:nvSpPr>
        <p:spPr bwMode="auto">
          <a:xfrm flipH="1">
            <a:off x="484273" y="2987846"/>
            <a:ext cx="353927" cy="254000"/>
          </a:xfrm>
          <a:prstGeom prst="line">
            <a:avLst/>
          </a:prstGeom>
          <a:noFill/>
          <a:ln w="38100">
            <a:solidFill>
              <a:srgbClr val="FFFFFF"/>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Tree>
    <p:extLst>
      <p:ext uri="{BB962C8B-B14F-4D97-AF65-F5344CB8AC3E}">
        <p14:creationId xmlns:p14="http://schemas.microsoft.com/office/powerpoint/2010/main" val="154601253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873210"/>
          </a:xfrm>
        </p:spPr>
        <p:txBody>
          <a:bodyPr/>
          <a:lstStyle/>
          <a:p>
            <a:r>
              <a:rPr lang="en-US" dirty="0"/>
              <a:t>Pulmonary cavities</a:t>
            </a:r>
          </a:p>
        </p:txBody>
      </p:sp>
      <p:sp>
        <p:nvSpPr>
          <p:cNvPr id="3" name="Content Placeholder 2"/>
          <p:cNvSpPr>
            <a:spLocks noGrp="1"/>
          </p:cNvSpPr>
          <p:nvPr>
            <p:ph idx="1"/>
          </p:nvPr>
        </p:nvSpPr>
        <p:spPr>
          <a:xfrm>
            <a:off x="214183" y="980303"/>
            <a:ext cx="11895439" cy="5684108"/>
          </a:xfrm>
        </p:spPr>
        <p:txBody>
          <a:bodyPr/>
          <a:lstStyle/>
          <a:p>
            <a:pPr marL="0" indent="0">
              <a:buNone/>
            </a:pPr>
            <a:r>
              <a:rPr lang="sr-Latn-RS" dirty="0" smtClean="0"/>
              <a:t>               post-</a:t>
            </a:r>
            <a:r>
              <a:rPr lang="sr-Latn-RS" dirty="0" err="1" smtClean="0"/>
              <a:t>pneumotic</a:t>
            </a:r>
            <a:r>
              <a:rPr lang="sr-Latn-RS" dirty="0" smtClean="0"/>
              <a:t> </a:t>
            </a:r>
            <a:r>
              <a:rPr lang="sr-Latn-RS" dirty="0" err="1" smtClean="0"/>
              <a:t>pneumocele</a:t>
            </a:r>
            <a:r>
              <a:rPr lang="sr-Latn-RS" dirty="0" smtClean="0"/>
              <a:t>                                   </a:t>
            </a:r>
            <a:r>
              <a:rPr lang="sr-Latn-RS" dirty="0" err="1" smtClean="0"/>
              <a:t>pulmonary</a:t>
            </a:r>
            <a:r>
              <a:rPr lang="sr-Latn-RS" dirty="0" smtClean="0"/>
              <a:t> </a:t>
            </a:r>
            <a:r>
              <a:rPr lang="sr-Latn-RS" dirty="0" err="1" smtClean="0"/>
              <a:t>metastasis</a:t>
            </a:r>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0" y="1589901"/>
            <a:ext cx="3896497" cy="3896497"/>
          </a:xfrm>
          <a:prstGeom prst="rect">
            <a:avLst/>
          </a:prstGeom>
        </p:spPr>
      </p:pic>
      <p:pic>
        <p:nvPicPr>
          <p:cNvPr id="5" name="Picture 4"/>
          <p:cNvPicPr>
            <a:picLocks noChangeAspect="1"/>
          </p:cNvPicPr>
          <p:nvPr/>
        </p:nvPicPr>
        <p:blipFill>
          <a:blip r:embed="rId3"/>
          <a:stretch>
            <a:fillRect/>
          </a:stretch>
        </p:blipFill>
        <p:spPr>
          <a:xfrm>
            <a:off x="3896497" y="1589901"/>
            <a:ext cx="3616413" cy="3616413"/>
          </a:xfrm>
          <a:prstGeom prst="rect">
            <a:avLst/>
          </a:prstGeom>
        </p:spPr>
      </p:pic>
      <p:pic>
        <p:nvPicPr>
          <p:cNvPr id="6" name="Picture 5"/>
          <p:cNvPicPr>
            <a:picLocks noChangeAspect="1"/>
          </p:cNvPicPr>
          <p:nvPr/>
        </p:nvPicPr>
        <p:blipFill>
          <a:blip r:embed="rId4"/>
          <a:stretch>
            <a:fillRect/>
          </a:stretch>
        </p:blipFill>
        <p:spPr>
          <a:xfrm>
            <a:off x="7858897" y="1589820"/>
            <a:ext cx="4333103" cy="4679751"/>
          </a:xfrm>
          <a:prstGeom prst="rect">
            <a:avLst/>
          </a:prstGeom>
        </p:spPr>
      </p:pic>
    </p:spTree>
    <p:extLst>
      <p:ext uri="{BB962C8B-B14F-4D97-AF65-F5344CB8AC3E}">
        <p14:creationId xmlns:p14="http://schemas.microsoft.com/office/powerpoint/2010/main" val="32823089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4"/>
            <a:ext cx="10515600" cy="807308"/>
          </a:xfrm>
        </p:spPr>
        <p:txBody>
          <a:bodyPr/>
          <a:lstStyle/>
          <a:p>
            <a:r>
              <a:rPr lang="en-US" dirty="0"/>
              <a:t>Pulmonary cavities</a:t>
            </a:r>
          </a:p>
        </p:txBody>
      </p:sp>
      <p:sp>
        <p:nvSpPr>
          <p:cNvPr id="3" name="Content Placeholder 2"/>
          <p:cNvSpPr>
            <a:spLocks noGrp="1"/>
          </p:cNvSpPr>
          <p:nvPr>
            <p:ph idx="1"/>
          </p:nvPr>
        </p:nvSpPr>
        <p:spPr>
          <a:xfrm>
            <a:off x="123568" y="947352"/>
            <a:ext cx="11878962" cy="5750010"/>
          </a:xfrm>
        </p:spPr>
        <p:txBody>
          <a:bodyPr/>
          <a:lstStyle/>
          <a:p>
            <a:pPr marL="0" indent="0">
              <a:buNone/>
            </a:pPr>
            <a:r>
              <a:rPr lang="sr-Latn-RS" dirty="0" smtClean="0"/>
              <a:t>                                                                                              multiple </a:t>
            </a:r>
            <a:r>
              <a:rPr lang="sr-Latn-RS" dirty="0" err="1" smtClean="0"/>
              <a:t>blebs</a:t>
            </a:r>
            <a:r>
              <a:rPr lang="sr-Latn-RS" dirty="0" smtClean="0"/>
              <a:t> </a:t>
            </a:r>
            <a:r>
              <a:rPr lang="sr-Latn-RS" dirty="0" err="1" smtClean="0"/>
              <a:t>emphysema</a:t>
            </a:r>
            <a:endParaRPr lang="sr-Latn-RS" dirty="0" smtClean="0"/>
          </a:p>
          <a:p>
            <a:pPr marL="0" indent="0">
              <a:buNone/>
            </a:pPr>
            <a:r>
              <a:rPr lang="sr-Latn-RS" dirty="0" smtClean="0"/>
              <a:t>                            TBC </a:t>
            </a:r>
            <a:r>
              <a:rPr lang="sr-Latn-RS" dirty="0" err="1" smtClean="0"/>
              <a:t>cavity</a:t>
            </a:r>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0" y="2215978"/>
            <a:ext cx="7077179" cy="3590282"/>
          </a:xfrm>
          <a:prstGeom prst="rect">
            <a:avLst/>
          </a:prstGeom>
        </p:spPr>
      </p:pic>
      <p:pic>
        <p:nvPicPr>
          <p:cNvPr id="5" name="Picture 4"/>
          <p:cNvPicPr>
            <a:picLocks noChangeAspect="1"/>
          </p:cNvPicPr>
          <p:nvPr/>
        </p:nvPicPr>
        <p:blipFill>
          <a:blip r:embed="rId3"/>
          <a:stretch>
            <a:fillRect/>
          </a:stretch>
        </p:blipFill>
        <p:spPr>
          <a:xfrm>
            <a:off x="7512909" y="1718964"/>
            <a:ext cx="4679092" cy="5069016"/>
          </a:xfrm>
          <a:prstGeom prst="rect">
            <a:avLst/>
          </a:prstGeom>
        </p:spPr>
      </p:pic>
    </p:spTree>
    <p:extLst>
      <p:ext uri="{BB962C8B-B14F-4D97-AF65-F5344CB8AC3E}">
        <p14:creationId xmlns:p14="http://schemas.microsoft.com/office/powerpoint/2010/main" val="12940009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05"/>
            <a:ext cx="10515600" cy="864973"/>
          </a:xfrm>
        </p:spPr>
        <p:txBody>
          <a:bodyPr/>
          <a:lstStyle/>
          <a:p>
            <a:r>
              <a:rPr lang="sr-Latn-RS" dirty="0"/>
              <a:t>Calcifications</a:t>
            </a:r>
            <a:endParaRPr lang="en-US" dirty="0"/>
          </a:p>
        </p:txBody>
      </p:sp>
      <p:sp>
        <p:nvSpPr>
          <p:cNvPr id="3" name="Content Placeholder 2"/>
          <p:cNvSpPr>
            <a:spLocks noGrp="1"/>
          </p:cNvSpPr>
          <p:nvPr>
            <p:ph idx="1"/>
          </p:nvPr>
        </p:nvSpPr>
        <p:spPr>
          <a:xfrm>
            <a:off x="230659" y="996778"/>
            <a:ext cx="11368217" cy="5609968"/>
          </a:xfrm>
        </p:spPr>
        <p:txBody>
          <a:bodyPr/>
          <a:lstStyle/>
          <a:p>
            <a:pPr marL="0" indent="0">
              <a:buNone/>
            </a:pPr>
            <a:r>
              <a:rPr lang="sr-Latn-RS" dirty="0" smtClean="0"/>
              <a:t>             </a:t>
            </a:r>
            <a:r>
              <a:rPr lang="sr-Latn-RS" dirty="0" err="1" smtClean="0"/>
              <a:t>histoplasmoma</a:t>
            </a:r>
            <a:r>
              <a:rPr lang="sr-Latn-RS" dirty="0" smtClean="0"/>
              <a:t>                                              </a:t>
            </a:r>
            <a:r>
              <a:rPr lang="sr-Latn-RS" dirty="0" err="1" smtClean="0"/>
              <a:t>hamartoma</a:t>
            </a:r>
            <a:r>
              <a:rPr lang="sr-Latn-RS" dirty="0" smtClean="0"/>
              <a:t>    </a:t>
            </a:r>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363290" y="1677981"/>
            <a:ext cx="4702980" cy="4768848"/>
          </a:xfrm>
          <a:prstGeom prst="rect">
            <a:avLst/>
          </a:prstGeom>
        </p:spPr>
      </p:pic>
      <p:pic>
        <p:nvPicPr>
          <p:cNvPr id="6" name="Picture 5"/>
          <p:cNvPicPr>
            <a:picLocks noChangeAspect="1"/>
          </p:cNvPicPr>
          <p:nvPr/>
        </p:nvPicPr>
        <p:blipFill>
          <a:blip r:embed="rId3"/>
          <a:stretch>
            <a:fillRect/>
          </a:stretch>
        </p:blipFill>
        <p:spPr>
          <a:xfrm>
            <a:off x="5731864" y="1678035"/>
            <a:ext cx="5084417" cy="4763970"/>
          </a:xfrm>
          <a:prstGeom prst="rect">
            <a:avLst/>
          </a:prstGeom>
        </p:spPr>
      </p:pic>
    </p:spTree>
    <p:extLst>
      <p:ext uri="{BB962C8B-B14F-4D97-AF65-F5344CB8AC3E}">
        <p14:creationId xmlns:p14="http://schemas.microsoft.com/office/powerpoint/2010/main" val="13853156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282"/>
            <a:ext cx="10515600" cy="782594"/>
          </a:xfrm>
        </p:spPr>
        <p:txBody>
          <a:bodyPr/>
          <a:lstStyle/>
          <a:p>
            <a:r>
              <a:rPr lang="sr-Latn-RS" dirty="0" smtClean="0"/>
              <a:t>Calcifications </a:t>
            </a:r>
            <a:endParaRPr lang="en-US" dirty="0"/>
          </a:p>
        </p:txBody>
      </p:sp>
      <p:sp>
        <p:nvSpPr>
          <p:cNvPr id="3" name="Content Placeholder 2"/>
          <p:cNvSpPr>
            <a:spLocks noGrp="1"/>
          </p:cNvSpPr>
          <p:nvPr>
            <p:ph idx="1"/>
          </p:nvPr>
        </p:nvSpPr>
        <p:spPr>
          <a:xfrm>
            <a:off x="255373" y="1145060"/>
            <a:ext cx="11425881" cy="5486399"/>
          </a:xfrm>
        </p:spPr>
        <p:txBody>
          <a:bodyPr/>
          <a:lstStyle/>
          <a:p>
            <a:pPr marL="0" indent="0">
              <a:buNone/>
            </a:pPr>
            <a:r>
              <a:rPr lang="sr-Latn-RS" dirty="0" smtClean="0"/>
              <a:t>                  </a:t>
            </a:r>
            <a:r>
              <a:rPr lang="sr-Latn-RS" dirty="0" err="1" smtClean="0"/>
              <a:t>Pulmonary</a:t>
            </a:r>
            <a:r>
              <a:rPr lang="sr-Latn-RS" dirty="0" smtClean="0"/>
              <a:t> </a:t>
            </a:r>
            <a:r>
              <a:rPr lang="sr-Latn-RS" dirty="0" err="1" smtClean="0"/>
              <a:t>metastases</a:t>
            </a:r>
            <a:r>
              <a:rPr lang="sr-Latn-RS" dirty="0" smtClean="0"/>
              <a:t> </a:t>
            </a:r>
            <a:r>
              <a:rPr lang="sr-Latn-RS" dirty="0"/>
              <a:t>from </a:t>
            </a:r>
            <a:r>
              <a:rPr lang="sr-Latn-RS" dirty="0" err="1" smtClean="0"/>
              <a:t>chondroblastic</a:t>
            </a:r>
            <a:r>
              <a:rPr lang="sr-Latn-RS" dirty="0" smtClean="0"/>
              <a:t> </a:t>
            </a:r>
            <a:r>
              <a:rPr lang="sr-Latn-RS" dirty="0" err="1" smtClean="0"/>
              <a:t>osteosarcoma</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455140" y="1750927"/>
            <a:ext cx="11430000" cy="4505325"/>
          </a:xfrm>
          <a:prstGeom prst="rect">
            <a:avLst/>
          </a:prstGeom>
        </p:spPr>
      </p:pic>
    </p:spTree>
    <p:extLst>
      <p:ext uri="{BB962C8B-B14F-4D97-AF65-F5344CB8AC3E}">
        <p14:creationId xmlns:p14="http://schemas.microsoft.com/office/powerpoint/2010/main" val="3184931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01210"/>
          </a:xfrm>
        </p:spPr>
        <p:txBody>
          <a:bodyPr/>
          <a:lstStyle/>
          <a:p>
            <a:r>
              <a:rPr lang="en-US" dirty="0"/>
              <a:t>Portable Chest Radiography</a:t>
            </a:r>
          </a:p>
        </p:txBody>
      </p:sp>
      <p:sp>
        <p:nvSpPr>
          <p:cNvPr id="3" name="Content Placeholder 2"/>
          <p:cNvSpPr>
            <a:spLocks noGrp="1"/>
          </p:cNvSpPr>
          <p:nvPr>
            <p:ph idx="1"/>
          </p:nvPr>
        </p:nvSpPr>
        <p:spPr>
          <a:xfrm>
            <a:off x="838200" y="1466336"/>
            <a:ext cx="10515600" cy="4710627"/>
          </a:xfrm>
        </p:spPr>
        <p:txBody>
          <a:bodyPr/>
          <a:lstStyle/>
          <a:p>
            <a:r>
              <a:rPr lang="en-US" dirty="0"/>
              <a:t>Portable supine lateral shoot-through radiographs can be valuable in identifying suspected pneumothorax in critically ill patients unsafe for </a:t>
            </a:r>
            <a:r>
              <a:rPr lang="en-US" dirty="0" smtClean="0"/>
              <a:t>CT</a:t>
            </a:r>
            <a:endParaRPr lang="sr-Latn-RS" dirty="0" smtClean="0"/>
          </a:p>
          <a:p>
            <a:r>
              <a:rPr lang="en-US" dirty="0"/>
              <a:t>The imaging problems associated with portable chest radiography are (A) scattered radiation; (B) the inability of the radiograph to capture all relevant information; and (C) the lack of control over the overall optical density of the resulting image when there is slight over- or </a:t>
            </a:r>
            <a:r>
              <a:rPr lang="en-US" dirty="0" smtClean="0"/>
              <a:t>underexposure</a:t>
            </a:r>
            <a:endParaRPr lang="sr-Latn-RS" dirty="0" smtClean="0"/>
          </a:p>
          <a:p>
            <a:endParaRPr lang="en-US" dirty="0"/>
          </a:p>
        </p:txBody>
      </p:sp>
      <p:pic>
        <p:nvPicPr>
          <p:cNvPr id="4" name="Picture 3"/>
          <p:cNvPicPr>
            <a:picLocks noChangeAspect="1"/>
          </p:cNvPicPr>
          <p:nvPr/>
        </p:nvPicPr>
        <p:blipFill>
          <a:blip r:embed="rId2"/>
          <a:stretch>
            <a:fillRect/>
          </a:stretch>
        </p:blipFill>
        <p:spPr>
          <a:xfrm>
            <a:off x="8806249" y="4376831"/>
            <a:ext cx="2424756" cy="2479368"/>
          </a:xfrm>
          <a:prstGeom prst="rect">
            <a:avLst/>
          </a:prstGeom>
        </p:spPr>
      </p:pic>
      <p:pic>
        <p:nvPicPr>
          <p:cNvPr id="5" name="Picture 4"/>
          <p:cNvPicPr>
            <a:picLocks noChangeAspect="1"/>
          </p:cNvPicPr>
          <p:nvPr/>
        </p:nvPicPr>
        <p:blipFill>
          <a:blip r:embed="rId3"/>
          <a:stretch>
            <a:fillRect/>
          </a:stretch>
        </p:blipFill>
        <p:spPr>
          <a:xfrm>
            <a:off x="0" y="4694023"/>
            <a:ext cx="3847070" cy="2163977"/>
          </a:xfrm>
          <a:prstGeom prst="rect">
            <a:avLst/>
          </a:prstGeom>
        </p:spPr>
      </p:pic>
    </p:spTree>
    <p:extLst>
      <p:ext uri="{BB962C8B-B14F-4D97-AF65-F5344CB8AC3E}">
        <p14:creationId xmlns:p14="http://schemas.microsoft.com/office/powerpoint/2010/main" val="354507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2423"/>
            <a:ext cx="10515600" cy="1210961"/>
          </a:xfrm>
        </p:spPr>
        <p:txBody>
          <a:bodyPr/>
          <a:lstStyle/>
          <a:p>
            <a:r>
              <a:rPr lang="sr-Latn-RS" dirty="0"/>
              <a:t>Computed </a:t>
            </a:r>
            <a:r>
              <a:rPr lang="sr-Latn-RS" dirty="0" err="1"/>
              <a:t>tomography</a:t>
            </a:r>
            <a:endParaRPr lang="en-US" dirty="0"/>
          </a:p>
        </p:txBody>
      </p:sp>
      <p:sp>
        <p:nvSpPr>
          <p:cNvPr id="3" name="Content Placeholder 2"/>
          <p:cNvSpPr>
            <a:spLocks noGrp="1"/>
          </p:cNvSpPr>
          <p:nvPr>
            <p:ph idx="1"/>
          </p:nvPr>
        </p:nvSpPr>
        <p:spPr>
          <a:xfrm>
            <a:off x="838200" y="1433384"/>
            <a:ext cx="10515600" cy="4983892"/>
          </a:xfrm>
        </p:spPr>
        <p:txBody>
          <a:bodyPr>
            <a:normAutofit lnSpcReduction="10000"/>
          </a:bodyPr>
          <a:lstStyle/>
          <a:p>
            <a:pPr marL="0" indent="0">
              <a:buNone/>
            </a:pPr>
            <a:r>
              <a:rPr lang="sr-Latn-RS" dirty="0" smtClean="0"/>
              <a:t>                   </a:t>
            </a:r>
            <a:r>
              <a:rPr lang="sr-Latn-RS" b="1" i="1" dirty="0" smtClean="0"/>
              <a:t>REMINDER!</a:t>
            </a:r>
          </a:p>
          <a:p>
            <a:r>
              <a:rPr lang="en-US" dirty="0"/>
              <a:t>CT enables the creation of images of transverse sections transverse to the longitudinal axis of the body using a collimated X-ray beam, which, passing through the object, is weakened due to absorption, and the intensity of the remaining part of the signal is registered by special </a:t>
            </a:r>
            <a:r>
              <a:rPr lang="en-US" dirty="0" smtClean="0"/>
              <a:t>detectors</a:t>
            </a:r>
            <a:endParaRPr lang="sr-Latn-RS" dirty="0" smtClean="0"/>
          </a:p>
          <a:p>
            <a:r>
              <a:rPr lang="sr-Latn-RS" dirty="0" err="1" smtClean="0"/>
              <a:t>Different</a:t>
            </a:r>
            <a:r>
              <a:rPr lang="sr-Latn-RS" dirty="0" smtClean="0"/>
              <a:t> </a:t>
            </a:r>
            <a:r>
              <a:rPr lang="sr-Latn-RS" dirty="0" err="1"/>
              <a:t>tissue</a:t>
            </a:r>
            <a:r>
              <a:rPr lang="sr-Latn-RS" dirty="0"/>
              <a:t> </a:t>
            </a:r>
            <a:r>
              <a:rPr lang="sr-Latn-RS" dirty="0" err="1"/>
              <a:t>density</a:t>
            </a:r>
            <a:r>
              <a:rPr lang="sr-Latn-RS" dirty="0"/>
              <a:t> </a:t>
            </a:r>
            <a:r>
              <a:rPr lang="sr-Latn-RS" dirty="0" smtClean="0"/>
              <a:t>– </a:t>
            </a:r>
            <a:r>
              <a:rPr lang="sr-Latn-RS" dirty="0" err="1" smtClean="0"/>
              <a:t>attenuation</a:t>
            </a:r>
            <a:r>
              <a:rPr lang="sr-Latn-RS" dirty="0" smtClean="0"/>
              <a:t> (</a:t>
            </a:r>
            <a:r>
              <a:rPr lang="sr-Latn-RS" dirty="0" err="1" smtClean="0"/>
              <a:t>Hounsfield</a:t>
            </a:r>
            <a:r>
              <a:rPr lang="sr-Latn-RS" dirty="0" smtClean="0"/>
              <a:t> </a:t>
            </a:r>
            <a:r>
              <a:rPr lang="sr-Latn-RS" dirty="0" err="1" smtClean="0"/>
              <a:t>Units</a:t>
            </a:r>
            <a:r>
              <a:rPr lang="sr-Latn-RS" dirty="0" smtClean="0"/>
              <a:t> HU)</a:t>
            </a:r>
          </a:p>
          <a:p>
            <a:pPr lvl="1"/>
            <a:r>
              <a:rPr lang="sr-Latn-RS" dirty="0"/>
              <a:t>Air                                -1000 HU</a:t>
            </a:r>
          </a:p>
          <a:p>
            <a:pPr lvl="1"/>
            <a:r>
              <a:rPr lang="sr-Latn-RS" dirty="0" err="1"/>
              <a:t>Fat</a:t>
            </a:r>
            <a:r>
              <a:rPr lang="sr-Latn-RS" dirty="0"/>
              <a:t>                                -120 to -90 HU</a:t>
            </a:r>
          </a:p>
          <a:p>
            <a:pPr lvl="1"/>
            <a:r>
              <a:rPr lang="sr-Latn-RS" dirty="0" err="1"/>
              <a:t>Distilled</a:t>
            </a:r>
            <a:r>
              <a:rPr lang="sr-Latn-RS" dirty="0"/>
              <a:t> </a:t>
            </a:r>
            <a:r>
              <a:rPr lang="sr-Latn-RS" dirty="0" err="1"/>
              <a:t>water</a:t>
            </a:r>
            <a:r>
              <a:rPr lang="sr-Latn-RS" dirty="0"/>
              <a:t>             0 </a:t>
            </a:r>
            <a:r>
              <a:rPr lang="sr-Latn-RS" dirty="0" smtClean="0"/>
              <a:t>HU</a:t>
            </a:r>
            <a:endParaRPr lang="sr-Latn-RS" dirty="0"/>
          </a:p>
          <a:p>
            <a:pPr lvl="1"/>
            <a:r>
              <a:rPr lang="sr-Latn-RS" dirty="0"/>
              <a:t>Bone                              +300 to +1000 </a:t>
            </a:r>
            <a:r>
              <a:rPr lang="sr-Latn-RS" dirty="0" smtClean="0"/>
              <a:t>HU</a:t>
            </a:r>
          </a:p>
          <a:p>
            <a:pPr marL="457200" lvl="1" indent="0">
              <a:buNone/>
            </a:pPr>
            <a:r>
              <a:rPr lang="sr-Latn-RS" dirty="0" smtClean="0"/>
              <a:t> </a:t>
            </a:r>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8394357" y="4141396"/>
            <a:ext cx="3797643" cy="2716603"/>
          </a:xfrm>
          <a:prstGeom prst="rect">
            <a:avLst/>
          </a:prstGeom>
        </p:spPr>
      </p:pic>
    </p:spTree>
    <p:extLst>
      <p:ext uri="{BB962C8B-B14F-4D97-AF65-F5344CB8AC3E}">
        <p14:creationId xmlns:p14="http://schemas.microsoft.com/office/powerpoint/2010/main" val="539277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1233"/>
            <a:ext cx="10515600" cy="1243913"/>
          </a:xfrm>
        </p:spPr>
        <p:txBody>
          <a:bodyPr>
            <a:normAutofit/>
          </a:bodyPr>
          <a:lstStyle/>
          <a:p>
            <a:r>
              <a:rPr lang="sr-Latn-RS" dirty="0"/>
              <a:t>Computed </a:t>
            </a:r>
            <a:r>
              <a:rPr lang="sr-Latn-RS" dirty="0" err="1" smtClean="0"/>
              <a:t>tomography</a:t>
            </a:r>
            <a:endParaRPr lang="en-US" dirty="0"/>
          </a:p>
        </p:txBody>
      </p:sp>
      <p:sp>
        <p:nvSpPr>
          <p:cNvPr id="3" name="Content Placeholder 2"/>
          <p:cNvSpPr>
            <a:spLocks noGrp="1"/>
          </p:cNvSpPr>
          <p:nvPr>
            <p:ph idx="1"/>
          </p:nvPr>
        </p:nvSpPr>
        <p:spPr>
          <a:xfrm>
            <a:off x="838200" y="1573428"/>
            <a:ext cx="10515600" cy="4926226"/>
          </a:xfrm>
        </p:spPr>
        <p:txBody>
          <a:bodyPr/>
          <a:lstStyle/>
          <a:p>
            <a:r>
              <a:rPr lang="en-US" dirty="0"/>
              <a:t>The introduction of MDCT has expanded the clinical indications for </a:t>
            </a:r>
            <a:r>
              <a:rPr lang="en-US" dirty="0" smtClean="0"/>
              <a:t>CT</a:t>
            </a:r>
            <a:endParaRPr lang="sr-Latn-RS" dirty="0" smtClean="0"/>
          </a:p>
          <a:p>
            <a:r>
              <a:rPr lang="en-US" dirty="0"/>
              <a:t>MDCT systems permit reconstructions of varying slice thickness by collimating and adding together the signals of </a:t>
            </a:r>
            <a:r>
              <a:rPr lang="en-US" dirty="0" err="1"/>
              <a:t>neighbouring</a:t>
            </a:r>
            <a:r>
              <a:rPr lang="en-US" dirty="0"/>
              <a:t> detector rows, with overlap between these rows if </a:t>
            </a:r>
            <a:r>
              <a:rPr lang="en-US" dirty="0" smtClean="0"/>
              <a:t>necessary</a:t>
            </a:r>
            <a:endParaRPr lang="sr-Latn-RS" dirty="0" smtClean="0"/>
          </a:p>
          <a:p>
            <a:r>
              <a:rPr lang="en-US" dirty="0"/>
              <a:t>The acquisition of volumetric high-resolution data has permitted new methods of 2D and 3D reconstruction that can complement conventional axial image review, particularly in the display of airways and vascular </a:t>
            </a:r>
            <a:r>
              <a:rPr lang="en-US" dirty="0" smtClean="0"/>
              <a:t>structures</a:t>
            </a:r>
            <a:endParaRPr lang="sr-Latn-RS" dirty="0" smtClean="0"/>
          </a:p>
          <a:p>
            <a:endParaRPr lang="en-US" dirty="0"/>
          </a:p>
        </p:txBody>
      </p:sp>
      <p:pic>
        <p:nvPicPr>
          <p:cNvPr id="4" name="Picture 3"/>
          <p:cNvPicPr>
            <a:picLocks noChangeAspect="1"/>
          </p:cNvPicPr>
          <p:nvPr/>
        </p:nvPicPr>
        <p:blipFill>
          <a:blip r:embed="rId2"/>
          <a:stretch>
            <a:fillRect/>
          </a:stretch>
        </p:blipFill>
        <p:spPr>
          <a:xfrm>
            <a:off x="4777583" y="4580238"/>
            <a:ext cx="5622729" cy="2277763"/>
          </a:xfrm>
          <a:prstGeom prst="rect">
            <a:avLst/>
          </a:prstGeom>
        </p:spPr>
      </p:pic>
    </p:spTree>
    <p:extLst>
      <p:ext uri="{BB962C8B-B14F-4D97-AF65-F5344CB8AC3E}">
        <p14:creationId xmlns:p14="http://schemas.microsoft.com/office/powerpoint/2010/main" val="2840144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13378</TotalTime>
  <Words>2200</Words>
  <Application>Microsoft Office PowerPoint</Application>
  <PresentationFormat>Widescreen</PresentationFormat>
  <Paragraphs>444</Paragraphs>
  <Slides>67</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67</vt:i4>
      </vt:variant>
    </vt:vector>
  </HeadingPairs>
  <TitlesOfParts>
    <vt:vector size="73" baseType="lpstr">
      <vt:lpstr>Arial</vt:lpstr>
      <vt:lpstr>Calibri</vt:lpstr>
      <vt:lpstr>Calibri Light</vt:lpstr>
      <vt:lpstr>Times New Roman</vt:lpstr>
      <vt:lpstr>Office Theme</vt:lpstr>
      <vt:lpstr>Clip</vt:lpstr>
      <vt:lpstr>RADIOLOGY OF LUNGS AND MEDIASTINUM 1  Prof. dr Radiša Vojinović </vt:lpstr>
      <vt:lpstr>Respiratory system: diagnostic methods</vt:lpstr>
      <vt:lpstr>Chest radiography</vt:lpstr>
      <vt:lpstr>Chest radiography</vt:lpstr>
      <vt:lpstr>Lateral projection</vt:lpstr>
      <vt:lpstr>Chest radiography</vt:lpstr>
      <vt:lpstr>Portable Chest Radiography</vt:lpstr>
      <vt:lpstr>Computed tomography</vt:lpstr>
      <vt:lpstr>Computed tomography</vt:lpstr>
      <vt:lpstr>Indications for CT of the Chest</vt:lpstr>
      <vt:lpstr>Indications for CT of the Chest</vt:lpstr>
      <vt:lpstr>PowerPoint Presentation</vt:lpstr>
      <vt:lpstr>How we know that radiography is of technical quality?</vt:lpstr>
      <vt:lpstr>X-ray penetration</vt:lpstr>
      <vt:lpstr>Patient rotation</vt:lpstr>
      <vt:lpstr>Inspiration during acquisition</vt:lpstr>
      <vt:lpstr>Patient movements during the acquisition</vt:lpstr>
      <vt:lpstr>What you need to know about each radiography?</vt:lpstr>
      <vt:lpstr>What`s what on the radiography</vt:lpstr>
      <vt:lpstr>Chest radiography analysis</vt:lpstr>
      <vt:lpstr>Chest radiography analysis: PA, lateral view</vt:lpstr>
      <vt:lpstr>Lateral view</vt:lpstr>
      <vt:lpstr>Soft tissues</vt:lpstr>
      <vt:lpstr>Osteoarticular system </vt:lpstr>
      <vt:lpstr>Changes in the ribs</vt:lpstr>
      <vt:lpstr>Notching - aortic coarctation</vt:lpstr>
      <vt:lpstr>Mediastinum </vt:lpstr>
      <vt:lpstr>Mediastinum </vt:lpstr>
      <vt:lpstr>Hilum</vt:lpstr>
      <vt:lpstr>Diaphragm</vt:lpstr>
      <vt:lpstr>Diaphragm</vt:lpstr>
      <vt:lpstr>Diaphragm</vt:lpstr>
      <vt:lpstr>Pleura and pleural space </vt:lpstr>
      <vt:lpstr>Pleura and pleural space </vt:lpstr>
      <vt:lpstr>Lung parenchyma</vt:lpstr>
      <vt:lpstr>Lung parenchyma</vt:lpstr>
      <vt:lpstr>Projections of lung parts</vt:lpstr>
      <vt:lpstr>Projections of lung parts</vt:lpstr>
      <vt:lpstr>Projections of lung parts</vt:lpstr>
      <vt:lpstr>Projections of lung parts</vt:lpstr>
      <vt:lpstr>Projections of lung parts</vt:lpstr>
      <vt:lpstr>Projections of lung parts</vt:lpstr>
      <vt:lpstr>Projections of lung parts</vt:lpstr>
      <vt:lpstr>Projections of lung parts</vt:lpstr>
      <vt:lpstr>Basics of X-ray diagnostics of pathological changes in the lungs</vt:lpstr>
      <vt:lpstr>X-ray diagnosis of pathological changes in the lungs</vt:lpstr>
      <vt:lpstr>X-ray diagnosis of pathological changes in the lungs</vt:lpstr>
      <vt:lpstr>Extrapleural lesions</vt:lpstr>
      <vt:lpstr>Pleural lesions</vt:lpstr>
      <vt:lpstr>Linear opacities</vt:lpstr>
      <vt:lpstr>Linear opacities</vt:lpstr>
      <vt:lpstr>Pathological opacities in the lungs</vt:lpstr>
      <vt:lpstr>Air bronchogram</vt:lpstr>
      <vt:lpstr>Air bronchogram</vt:lpstr>
      <vt:lpstr>Micronodular opacities</vt:lpstr>
      <vt:lpstr>Micronodular opacities</vt:lpstr>
      <vt:lpstr>Mass opacities</vt:lpstr>
      <vt:lpstr>Mass </vt:lpstr>
      <vt:lpstr>Mass </vt:lpstr>
      <vt:lpstr>Mass </vt:lpstr>
      <vt:lpstr>Pulmonary cavities</vt:lpstr>
      <vt:lpstr>Pulmonary cavities - etiology</vt:lpstr>
      <vt:lpstr>Pulmonary cavities</vt:lpstr>
      <vt:lpstr>Pulmonary cavities</vt:lpstr>
      <vt:lpstr>Pulmonary cavities</vt:lpstr>
      <vt:lpstr>Calcifications</vt:lpstr>
      <vt:lpstr>Calcifications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RADIOLOGY DEVICES AND PRICIPLES OF THEIR WORK (ULTRASOUND, COMPUTED TOMOGRAPHY, MAGNETIC RESONANCE)</dc:title>
  <dc:creator>Raša</dc:creator>
  <cp:lastModifiedBy>Raša</cp:lastModifiedBy>
  <cp:revision>147</cp:revision>
  <dcterms:created xsi:type="dcterms:W3CDTF">2023-08-23T05:14:23Z</dcterms:created>
  <dcterms:modified xsi:type="dcterms:W3CDTF">2023-09-06T18:42:39Z</dcterms:modified>
</cp:coreProperties>
</file>